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23"/>
  </p:notesMasterIdLst>
  <p:sldIdLst>
    <p:sldId id="376" r:id="rId3"/>
    <p:sldId id="705" r:id="rId4"/>
    <p:sldId id="708" r:id="rId5"/>
    <p:sldId id="709" r:id="rId6"/>
    <p:sldId id="710" r:id="rId7"/>
    <p:sldId id="711" r:id="rId8"/>
    <p:sldId id="712" r:id="rId9"/>
    <p:sldId id="694" r:id="rId10"/>
    <p:sldId id="695" r:id="rId11"/>
    <p:sldId id="696" r:id="rId12"/>
    <p:sldId id="697" r:id="rId13"/>
    <p:sldId id="698" r:id="rId14"/>
    <p:sldId id="699" r:id="rId15"/>
    <p:sldId id="700" r:id="rId16"/>
    <p:sldId id="701" r:id="rId17"/>
    <p:sldId id="702" r:id="rId18"/>
    <p:sldId id="703" r:id="rId19"/>
    <p:sldId id="704" r:id="rId20"/>
    <p:sldId id="689" r:id="rId21"/>
    <p:sldId id="693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19D"/>
    <a:srgbClr val="25B2D9"/>
    <a:srgbClr val="166C82"/>
    <a:srgbClr val="96C049"/>
    <a:srgbClr val="4A7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 showGuides="1">
      <p:cViewPr varScale="1">
        <p:scale>
          <a:sx n="107" d="100"/>
          <a:sy n="107" d="100"/>
        </p:scale>
        <p:origin x="6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F1AB0-D0D8-4414-A26C-5411CA6C4A97}" type="datetimeFigureOut">
              <a:rPr lang="pt-BR" smtClean="0"/>
              <a:t>24/06/2021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7475F-7602-481D-A2B2-A78CB2B12B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643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6AAAC-FBCE-415B-8B3D-BAFD9EF2803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55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66AAAC-FBCE-415B-8B3D-BAFD9EF2803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95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4B113-D33E-41BE-AB85-B7547D553FE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80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7475F-7602-481D-A2B2-A78CB2B12BE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70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24/06/2021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ips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1168327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24/06/2021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04499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24/06/2021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98729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747E-EF62-443A-A536-5716D9C57E00}" type="datetime1">
              <a:rPr lang="en-US" smtClean="0"/>
              <a:t>6/24/2021</a:t>
            </a:fld>
            <a:endParaRPr lang="en-US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ips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086694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6C447-9FC8-43FF-801C-177BA6A1A798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24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AE7D-34C1-444C-BDFD-9E4FDA23A8B7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tângulo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ips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ips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816334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6B9D-B865-4C3A-BC59-D3E4F324F475}" type="datetime1">
              <a:rPr lang="en-US" smtClean="0"/>
              <a:t>6/24/2021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52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1E16-4F3A-4C9F-9AD3-E88405D780A8}" type="datetime1">
              <a:rPr lang="en-US" smtClean="0"/>
              <a:t>6/24/2021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31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EE0B-AE10-439C-92AB-4292F2695326}" type="datetime1">
              <a:rPr lang="en-US" smtClean="0"/>
              <a:t>6/24/2021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8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2388-A170-44A3-A877-4EAFD64C5EEF}" type="datetime1">
              <a:rPr lang="en-US" smtClean="0"/>
              <a:t>6/24/2021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Retângulo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022208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0903-AD8D-4A6F-8A4A-AFADF42E8886}" type="datetime1">
              <a:rPr lang="en-US" smtClean="0"/>
              <a:t>6/24/2021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9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24/06/2021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45649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2BE0-12E6-45E9-B24E-8056E73273B6}" type="datetime1">
              <a:rPr lang="en-US" smtClean="0"/>
              <a:t>6/24/2021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Retângu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58619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5CC4B-2534-475B-8157-47F708031210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Editar estilos de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E494-94E9-4AFC-990E-28C2E703CD45}" type="datetime1">
              <a:rPr lang="en-US" smtClean="0"/>
              <a:t>6/24/2021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9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24/06/2021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ips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Elips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83296812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24/06/2021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6126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24/06/2021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7060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24/06/2021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8373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24/06/2021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1509023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24/06/2021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96808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93028-A7B3-46CD-96D9-F6C93C124AED}" type="datetimeFigureOut">
              <a:rPr lang="pt-BR" smtClean="0"/>
              <a:pPr/>
              <a:t>24/06/2021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685021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ipse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sca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tângulo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C893028-A7B3-46CD-96D9-F6C93C124AED}" type="datetimeFigureOut">
              <a:rPr lang="pt-BR" smtClean="0"/>
              <a:pPr/>
              <a:t>24/06/2021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8E8F61E-ADFD-43BD-90ED-66AFDD93CFE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19429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Elipse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sca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tângulo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921B3D64-3616-44E8-B996-7842421BADED}" type="datetime1">
              <a:rPr lang="en-US" smtClean="0"/>
              <a:t>6/24/2021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20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94C92D-0306-4E69-9CD3-20855E849650}" type="slidenum">
              <a:rPr lang="en-US" smtClean="0"/>
              <a:pPr/>
              <a:t>‹nº›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56270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1446071" y="2547403"/>
            <a:ext cx="10487025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 prstMaterial="clear"/>
        </p:spPr>
        <p:txBody>
          <a:bodyPr wrap="square" lIns="91440" tIns="45720" rIns="91440" bIns="45720">
            <a:spAutoFit/>
            <a:sp3d extrusionH="25400" contourW="8890">
              <a:bevelT w="38100" h="31750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u="none" strike="noStrike" kern="0" cap="none" spc="0" normalizeH="0" baseline="0" noProof="0" dirty="0">
                <a:ln w="11430">
                  <a:solidFill>
                    <a:prstClr val="black">
                      <a:lumMod val="85000"/>
                      <a:lumOff val="1500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Gill Sans MT"/>
                <a:cs typeface="Arial"/>
              </a:rPr>
              <a:t>Departamento de Atendimento Espiritual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666812" y="298317"/>
            <a:ext cx="6907051" cy="169277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 prstMaterial="clear"/>
        </p:spPr>
        <p:txBody>
          <a:bodyPr wrap="square" lIns="91440" tIns="45720" rIns="91440" bIns="45720">
            <a:spAutoFit/>
            <a:sp3d extrusionH="25400" contourW="8890">
              <a:bevelT w="38100" h="31750"/>
              <a:extrusionClr>
                <a:srgbClr val="4A7C01"/>
              </a:extrusionClr>
              <a:contourClr>
                <a:srgbClr val="4A7C01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0" normalizeH="0" baseline="0" noProof="0" dirty="0">
                <a:ln w="11430">
                  <a:solidFill>
                    <a:srgbClr val="4A7C01"/>
                  </a:solidFill>
                </a:ln>
                <a:solidFill>
                  <a:srgbClr val="4A7C01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rPr>
              <a:t>Associação Espírita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small" spc="0" normalizeH="0" baseline="0" noProof="0" dirty="0">
                <a:ln w="11430">
                  <a:solidFill>
                    <a:srgbClr val="4A7C01"/>
                  </a:solidFill>
                </a:ln>
                <a:solidFill>
                  <a:srgbClr val="4A7C01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rPr>
              <a:t>Obreiros do Bem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814609" y="3543821"/>
            <a:ext cx="3895167" cy="15696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 prstMaterial="clear"/>
        </p:spPr>
        <p:txBody>
          <a:bodyPr wrap="square" lIns="91440" tIns="45720" rIns="91440" bIns="45720">
            <a:spAutoFit/>
            <a:sp3d extrusionH="25400" contourW="8890">
              <a:bevelT w="38100" h="31750"/>
              <a:extrusionClr>
                <a:srgbClr val="4A7C01"/>
              </a:extrusionClr>
              <a:contourClr>
                <a:srgbClr val="4A7C01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small" spc="0" normalizeH="0" baseline="0" noProof="0" dirty="0">
                <a:ln w="11430">
                  <a:solidFill>
                    <a:srgbClr val="4A7C01"/>
                  </a:solidFill>
                </a:ln>
                <a:solidFill>
                  <a:srgbClr val="4A7C01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rPr>
              <a:t>DAE</a:t>
            </a:r>
          </a:p>
        </p:txBody>
      </p:sp>
      <p:pic>
        <p:nvPicPr>
          <p:cNvPr id="13" name="Picture 2" descr="D:\02 - IEMB\11 - SEOB\Minhas imagens\logotipoSEOB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44" y="298317"/>
            <a:ext cx="2332021" cy="1818164"/>
          </a:xfrm>
          <a:prstGeom prst="rect">
            <a:avLst/>
          </a:prstGeom>
          <a:noFill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38C99EB-9DB6-4A8A-9656-5941826D2DD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3242899"/>
            <a:ext cx="3741164" cy="37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60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2"/>
            <a:ext cx="10230739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4000" dirty="0"/>
              <a:t>A </a:t>
            </a:r>
            <a:r>
              <a:rPr lang="pt-BR" sz="4000" b="1" dirty="0"/>
              <a:t>lei da compensação </a:t>
            </a:r>
            <a:r>
              <a:rPr lang="pt-BR" sz="4000" dirty="0"/>
              <a:t>se perpetua até que o homem tenha resolvido suas ações equivocadas e se engajado no legítimo fluxo das leis universais. </a:t>
            </a:r>
            <a:r>
              <a:rPr lang="pt-BR" sz="4000" b="1" dirty="0"/>
              <a:t>Para cada conduta ou atitude errada a natureza solicita uma </a:t>
            </a:r>
            <a:r>
              <a:rPr lang="pt-BR" sz="4000" b="1" dirty="0" err="1"/>
              <a:t>contra-ação</a:t>
            </a:r>
            <a:r>
              <a:rPr lang="pt-BR" sz="4000" b="1" dirty="0"/>
              <a:t> que a equilibre.</a:t>
            </a:r>
          </a:p>
          <a:p>
            <a:pPr marL="82296" indent="0" algn="just">
              <a:buNone/>
            </a:pPr>
            <a:r>
              <a:rPr lang="pt-BR" sz="4000" dirty="0"/>
              <a:t>Na vida estamos tecendo uma malha existencial. A cada nova situação se interligam os fios que começamos a utilizar nas experiências anteriores. </a:t>
            </a:r>
          </a:p>
          <a:p>
            <a:pPr marL="82296" indent="0" algn="just">
              <a:buNone/>
            </a:pP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141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2"/>
            <a:ext cx="10230739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4000" dirty="0"/>
              <a:t>Não podemos simplesmente anular o passado, mas podemos reformulá-lo e redirecioná-lo para a luz.</a:t>
            </a:r>
          </a:p>
          <a:p>
            <a:pPr marL="82296" indent="0" algn="just">
              <a:buNone/>
            </a:pPr>
            <a:r>
              <a:rPr lang="pt-BR" sz="4000" dirty="0"/>
              <a:t>O percurso de um novo dia é, inevitavelmente, influenciado pelas experiências e ações dos dias precedentes.</a:t>
            </a:r>
          </a:p>
          <a:p>
            <a:pPr marL="82296" indent="0" algn="just">
              <a:buNone/>
            </a:pPr>
            <a:r>
              <a:rPr lang="pt-BR" sz="4000" b="1" dirty="0"/>
              <a:t>A aflição para você tem sabor de eternidade</a:t>
            </a:r>
            <a:r>
              <a:rPr lang="pt-BR" sz="4000" dirty="0"/>
              <a:t>, mas, em breve, ela poderá desaparecer.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92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2"/>
            <a:ext cx="10230739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4000" dirty="0"/>
              <a:t>Basta procurar nos princípios espíritas os apontamentos lógicos e a exata orientação de que necessita para se libertar do desequilíbrio mental e emocional </a:t>
            </a:r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</a:rPr>
              <a:t>−</a:t>
            </a:r>
            <a:r>
              <a:rPr lang="pt-BR" sz="4000" dirty="0"/>
              <a:t> causa principal de sua obsessão.</a:t>
            </a:r>
          </a:p>
          <a:p>
            <a:pPr marL="82296" indent="0" algn="just">
              <a:buNone/>
            </a:pPr>
            <a:r>
              <a:rPr lang="pt-BR" sz="4000" dirty="0"/>
              <a:t>As reuniões mediúnicas auxiliarão em muito a higienizar e restaurar a atmosfera fluídica de sua aura, contaminada por energias deletérias ali armazenadas.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47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2"/>
            <a:ext cx="10230739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3900" dirty="0"/>
              <a:t>Provavelmente, serão afastadas as entidades que atuam em seu dia-a-dia; mas se você não modificar seu modo de pensar e agir, abandonando suas limitações, elas ou outras companhias desagradáveis poderão retornar.</a:t>
            </a:r>
          </a:p>
          <a:p>
            <a:pPr marL="82296" indent="0" algn="just">
              <a:buNone/>
            </a:pPr>
            <a:r>
              <a:rPr lang="pt-BR" sz="3900" dirty="0"/>
              <a:t>Sua mente guarda, zelosamente, fatos, informações, ideias e conceitos. Sua memória é o registro fiel de tudo quanto ocorreu com você através dos tempos, tanto no corpo físico como fora dele. Você cria a própria realidade com sua mente.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12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2"/>
            <a:ext cx="10230739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4000" dirty="0"/>
              <a:t>Na verdade, você “veste” as emoções e os pensamentos dos espíritos e coopera na assimilação das sensações aflitivas lançadas sobre seu corpo astral. Você é um canal de expressão, e em sua intimidade, estão todas as matrizes de seus desarranjos. Suas emoções são semelhantes às fases da lua: ora “crescente”, ora “minguante”.</a:t>
            </a:r>
          </a:p>
          <a:p>
            <a:pPr marL="82296" indent="0" algn="just">
              <a:buNone/>
            </a:pP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042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3"/>
            <a:ext cx="10230739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4000" dirty="0"/>
              <a:t>Não se esqueça também de que você é o único responsável pelas forças negativas que sugam suas energias e tentam dominar sua casa mental. Não existe fatalidade em sua vida, apenas atração e repulsão, conforme sua afinidade.</a:t>
            </a:r>
          </a:p>
          <a:p>
            <a:pPr marL="82296" indent="0" algn="just">
              <a:buNone/>
            </a:pPr>
            <a:r>
              <a:rPr lang="pt-BR" sz="4000" dirty="0"/>
              <a:t>Na esfera física como na espiritual só se percebe e age em um espaço delimitado, quer dizer, cada pessoa atua segundo seu grau de consciência ou em consonância à sua faixa vibratória.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69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2"/>
            <a:ext cx="10230739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3900" dirty="0"/>
              <a:t>Na esquina da vida, você é um pedinte que suplica a esmola da paz. Mas, lembre-se de que é igualmente uma usina de forças, recebendo, doando e assimilando o magnetismo de outros seres, encarnados ou não. Os espíritos desequilibrados que estão a seu redor apenas exploram suas fraquezas. Buscam pontos vulneráveis, envolvendo-o negativamente em seu baixo padrão vibracional. Portanto, ninguém tem o poder de transtornar sua mente, a não ser que você ceda diante da perturbação.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44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2"/>
            <a:ext cx="10230739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3900" dirty="0"/>
              <a:t>Quando você diz que é um ser humano bom, que nunca fez mal a ninguém, acredita estar vivendo um </a:t>
            </a:r>
            <a:r>
              <a:rPr lang="pt-BR" sz="3900" b="1" dirty="0"/>
              <a:t>ato de injustiça</a:t>
            </a:r>
            <a:r>
              <a:rPr lang="pt-BR" sz="3900" dirty="0"/>
              <a:t>. Porventura, já se perguntou: faço mal a mim mesmo? Será que respeito meus direitos pessoais? Considero minhas necessidades tão importantes quanto as dos outros?</a:t>
            </a:r>
          </a:p>
          <a:p>
            <a:pPr marL="82296" indent="0" algn="just">
              <a:buNone/>
            </a:pPr>
            <a:r>
              <a:rPr lang="pt-BR" sz="3900" dirty="0"/>
              <a:t>Para você se livrar das agressões dessas entidades, procure encontrar a área de sua vida que está mais insegura e fragilizada. Reforce-a e inicie um trabalho interior.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603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2"/>
            <a:ext cx="10230739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4000" dirty="0"/>
              <a:t>Desfaça a necessidade de querer dos outros o que deve providenciar por si mesmo. Isso o aproximará da libertação. Pouco a pouco, a aflição que lhe atormenta os sentidos se esvairá, e experimentará uma força nova que brotará do seu interior, equilibrando seus sentimentos descompensados.</a:t>
            </a:r>
          </a:p>
          <a:p>
            <a:pPr marL="82296" indent="0" algn="just">
              <a:buNone/>
            </a:pPr>
            <a:endParaRPr lang="pt-BR" sz="4000" dirty="0"/>
          </a:p>
          <a:p>
            <a:pPr marL="82296" indent="0" algn="r">
              <a:buNone/>
            </a:pPr>
            <a:r>
              <a:rPr lang="pt-BR" sz="4000" dirty="0"/>
              <a:t>Lourdes Catherine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730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43479-2FFB-423D-89B7-7F677D43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</p:spPr>
        <p:txBody>
          <a:bodyPr/>
          <a:lstStyle/>
          <a:p>
            <a:r>
              <a:rPr lang="pt-BR" dirty="0"/>
              <a:t>Síntese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AD63E6-7C97-43A6-A682-1549C7A87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Empatia</a:t>
            </a:r>
          </a:p>
          <a:p>
            <a:r>
              <a:rPr lang="pt-BR" dirty="0"/>
              <a:t>Transferência de responsabilidades</a:t>
            </a:r>
          </a:p>
          <a:p>
            <a:r>
              <a:rPr lang="pt-BR" dirty="0"/>
              <a:t>Participação dos Espíritos</a:t>
            </a:r>
          </a:p>
          <a:p>
            <a:r>
              <a:rPr lang="pt-BR" dirty="0"/>
              <a:t>Autorresponsabilidade</a:t>
            </a:r>
          </a:p>
          <a:p>
            <a:r>
              <a:rPr lang="pt-BR" dirty="0"/>
              <a:t>Simultaneidades das influências</a:t>
            </a:r>
          </a:p>
          <a:p>
            <a:r>
              <a:rPr lang="pt-BR" dirty="0"/>
              <a:t>Lei da compensação</a:t>
            </a:r>
          </a:p>
          <a:p>
            <a:r>
              <a:rPr lang="pt-BR" dirty="0"/>
              <a:t>Procurar apontamentos lógicos e a exata orientação</a:t>
            </a:r>
          </a:p>
          <a:p>
            <a:r>
              <a:rPr lang="pt-BR" dirty="0"/>
              <a:t>Afastamento das consciências</a:t>
            </a:r>
          </a:p>
          <a:p>
            <a:r>
              <a:rPr lang="pt-BR" dirty="0"/>
              <a:t> Modificar modo de pensar e agir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CBD3FF7-55D0-49D1-B970-37FEC91B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51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id="{F4336045-79F0-4A19-8B3A-6ED1C1E1898A}"/>
              </a:ext>
            </a:extLst>
          </p:cNvPr>
          <p:cNvGrpSpPr>
            <a:grpSpLocks noChangeAspect="1"/>
          </p:cNvGrpSpPr>
          <p:nvPr/>
        </p:nvGrpSpPr>
        <p:grpSpPr>
          <a:xfrm>
            <a:off x="4161261" y="3257090"/>
            <a:ext cx="4059373" cy="3011488"/>
            <a:chOff x="6541880" y="697258"/>
            <a:chExt cx="4729163" cy="3508376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1779782-4022-494E-B48D-B8A7B327BA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41880" y="1520378"/>
              <a:ext cx="2794000" cy="1884363"/>
            </a:xfrm>
            <a:custGeom>
              <a:avLst/>
              <a:gdLst>
                <a:gd name="T0" fmla="*/ 0 w 3448"/>
                <a:gd name="T1" fmla="*/ 1343 h 2306"/>
                <a:gd name="T2" fmla="*/ 657 w 3448"/>
                <a:gd name="T3" fmla="*/ 1392 h 2306"/>
                <a:gd name="T4" fmla="*/ 2048 w 3448"/>
                <a:gd name="T5" fmla="*/ 1066 h 2306"/>
                <a:gd name="T6" fmla="*/ 2646 w 3448"/>
                <a:gd name="T7" fmla="*/ 1380 h 2306"/>
                <a:gd name="T8" fmla="*/ 1200 w 3448"/>
                <a:gd name="T9" fmla="*/ 1662 h 2306"/>
                <a:gd name="T10" fmla="*/ 2368 w 3448"/>
                <a:gd name="T11" fmla="*/ 2127 h 2306"/>
                <a:gd name="T12" fmla="*/ 3448 w 3448"/>
                <a:gd name="T13" fmla="*/ 1477 h 2306"/>
                <a:gd name="T14" fmla="*/ 2811 w 3448"/>
                <a:gd name="T15" fmla="*/ 760 h 2306"/>
                <a:gd name="T16" fmla="*/ 0 w 3448"/>
                <a:gd name="T17" fmla="*/ 1343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8" h="2306">
                  <a:moveTo>
                    <a:pt x="0" y="1343"/>
                  </a:moveTo>
                  <a:cubicBezTo>
                    <a:pt x="162" y="1557"/>
                    <a:pt x="443" y="1548"/>
                    <a:pt x="657" y="1392"/>
                  </a:cubicBezTo>
                  <a:cubicBezTo>
                    <a:pt x="1100" y="1067"/>
                    <a:pt x="1440" y="918"/>
                    <a:pt x="2048" y="1066"/>
                  </a:cubicBezTo>
                  <a:cubicBezTo>
                    <a:pt x="2362" y="1142"/>
                    <a:pt x="2450" y="1238"/>
                    <a:pt x="2646" y="1380"/>
                  </a:cubicBezTo>
                  <a:cubicBezTo>
                    <a:pt x="2250" y="1830"/>
                    <a:pt x="1432" y="1604"/>
                    <a:pt x="1200" y="1662"/>
                  </a:cubicBezTo>
                  <a:cubicBezTo>
                    <a:pt x="1107" y="1990"/>
                    <a:pt x="1661" y="2306"/>
                    <a:pt x="2368" y="2127"/>
                  </a:cubicBezTo>
                  <a:cubicBezTo>
                    <a:pt x="2864" y="2001"/>
                    <a:pt x="3129" y="1773"/>
                    <a:pt x="3448" y="1477"/>
                  </a:cubicBezTo>
                  <a:cubicBezTo>
                    <a:pt x="3419" y="1183"/>
                    <a:pt x="3031" y="892"/>
                    <a:pt x="2811" y="760"/>
                  </a:cubicBezTo>
                  <a:cubicBezTo>
                    <a:pt x="1548" y="0"/>
                    <a:pt x="78" y="890"/>
                    <a:pt x="0" y="1343"/>
                  </a:cubicBezTo>
                  <a:close/>
                </a:path>
              </a:pathLst>
            </a:custGeom>
            <a:solidFill>
              <a:srgbClr val="4A7C01"/>
            </a:solidFill>
            <a:ln>
              <a:noFill/>
            </a:ln>
          </p:spPr>
          <p:txBody>
            <a:bodyPr vert="horz" wrap="square" lIns="53995" tIns="26997" rIns="53995" bIns="26997" numCol="1" anchor="t" anchorCtr="0" compatLnSpc="1">
              <a:prstTxWarp prst="textNoShape">
                <a:avLst/>
              </a:prstTxWarp>
            </a:bodyPr>
            <a:lstStyle/>
            <a:p>
              <a:endParaRPr lang="pt-BR" sz="1063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860D17A-492B-4CDA-9239-F9EB0DB7F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7043" y="2321271"/>
              <a:ext cx="2794000" cy="1884363"/>
            </a:xfrm>
            <a:custGeom>
              <a:avLst/>
              <a:gdLst>
                <a:gd name="T0" fmla="*/ 0 w 3448"/>
                <a:gd name="T1" fmla="*/ 1343 h 2306"/>
                <a:gd name="T2" fmla="*/ 657 w 3448"/>
                <a:gd name="T3" fmla="*/ 1392 h 2306"/>
                <a:gd name="T4" fmla="*/ 2048 w 3448"/>
                <a:gd name="T5" fmla="*/ 1066 h 2306"/>
                <a:gd name="T6" fmla="*/ 2646 w 3448"/>
                <a:gd name="T7" fmla="*/ 1380 h 2306"/>
                <a:gd name="T8" fmla="*/ 1200 w 3448"/>
                <a:gd name="T9" fmla="*/ 1662 h 2306"/>
                <a:gd name="T10" fmla="*/ 2368 w 3448"/>
                <a:gd name="T11" fmla="*/ 2127 h 2306"/>
                <a:gd name="T12" fmla="*/ 3448 w 3448"/>
                <a:gd name="T13" fmla="*/ 1477 h 2306"/>
                <a:gd name="T14" fmla="*/ 2811 w 3448"/>
                <a:gd name="T15" fmla="*/ 760 h 2306"/>
                <a:gd name="T16" fmla="*/ 0 w 3448"/>
                <a:gd name="T17" fmla="*/ 1343 h 2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48" h="2306">
                  <a:moveTo>
                    <a:pt x="0" y="1343"/>
                  </a:moveTo>
                  <a:cubicBezTo>
                    <a:pt x="162" y="1557"/>
                    <a:pt x="443" y="1548"/>
                    <a:pt x="657" y="1392"/>
                  </a:cubicBezTo>
                  <a:cubicBezTo>
                    <a:pt x="1100" y="1067"/>
                    <a:pt x="1440" y="918"/>
                    <a:pt x="2048" y="1066"/>
                  </a:cubicBezTo>
                  <a:cubicBezTo>
                    <a:pt x="2362" y="1142"/>
                    <a:pt x="2450" y="1238"/>
                    <a:pt x="2646" y="1380"/>
                  </a:cubicBezTo>
                  <a:cubicBezTo>
                    <a:pt x="2250" y="1830"/>
                    <a:pt x="1432" y="1604"/>
                    <a:pt x="1200" y="1662"/>
                  </a:cubicBezTo>
                  <a:cubicBezTo>
                    <a:pt x="1107" y="1990"/>
                    <a:pt x="1661" y="2306"/>
                    <a:pt x="2368" y="2127"/>
                  </a:cubicBezTo>
                  <a:cubicBezTo>
                    <a:pt x="2864" y="2001"/>
                    <a:pt x="3129" y="1773"/>
                    <a:pt x="3448" y="1477"/>
                  </a:cubicBezTo>
                  <a:cubicBezTo>
                    <a:pt x="3419" y="1183"/>
                    <a:pt x="3031" y="892"/>
                    <a:pt x="2811" y="760"/>
                  </a:cubicBezTo>
                  <a:cubicBezTo>
                    <a:pt x="1548" y="0"/>
                    <a:pt x="78" y="890"/>
                    <a:pt x="0" y="1343"/>
                  </a:cubicBezTo>
                  <a:close/>
                </a:path>
              </a:pathLst>
            </a:custGeom>
            <a:solidFill>
              <a:srgbClr val="1B8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95" tIns="26997" rIns="53995" bIns="26997" numCol="1" anchor="t" anchorCtr="0" compatLnSpc="1">
              <a:prstTxWarp prst="textNoShape">
                <a:avLst/>
              </a:prstTxWarp>
            </a:bodyPr>
            <a:lstStyle/>
            <a:p>
              <a:endParaRPr lang="pt-BR" sz="1063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7FC3EF6-556F-4842-B6F1-2E47C3539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793" y="697258"/>
              <a:ext cx="1304925" cy="1401763"/>
            </a:xfrm>
            <a:custGeom>
              <a:avLst/>
              <a:gdLst>
                <a:gd name="T0" fmla="*/ 1496 w 1610"/>
                <a:gd name="T1" fmla="*/ 918 h 1716"/>
                <a:gd name="T2" fmla="*/ 1072 w 1610"/>
                <a:gd name="T3" fmla="*/ 120 h 1716"/>
                <a:gd name="T4" fmla="*/ 256 w 1610"/>
                <a:gd name="T5" fmla="*/ 537 h 1716"/>
                <a:gd name="T6" fmla="*/ 1496 w 1610"/>
                <a:gd name="T7" fmla="*/ 918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0" h="1716">
                  <a:moveTo>
                    <a:pt x="1496" y="918"/>
                  </a:moveTo>
                  <a:cubicBezTo>
                    <a:pt x="1610" y="528"/>
                    <a:pt x="1354" y="207"/>
                    <a:pt x="1072" y="120"/>
                  </a:cubicBezTo>
                  <a:cubicBezTo>
                    <a:pt x="687" y="0"/>
                    <a:pt x="343" y="250"/>
                    <a:pt x="256" y="537"/>
                  </a:cubicBezTo>
                  <a:cubicBezTo>
                    <a:pt x="0" y="1383"/>
                    <a:pt x="1261" y="1716"/>
                    <a:pt x="1496" y="918"/>
                  </a:cubicBezTo>
                  <a:close/>
                </a:path>
              </a:pathLst>
            </a:custGeom>
            <a:solidFill>
              <a:srgbClr val="4A7C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95" tIns="26997" rIns="53995" bIns="26997" numCol="1" anchor="t" anchorCtr="0" compatLnSpc="1">
              <a:prstTxWarp prst="textNoShape">
                <a:avLst/>
              </a:prstTxWarp>
            </a:bodyPr>
            <a:lstStyle/>
            <a:p>
              <a:endParaRPr lang="pt-BR" sz="1063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0ABB57F-C664-4312-A556-559E9D10E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5705" y="1308446"/>
              <a:ext cx="1238250" cy="1347788"/>
            </a:xfrm>
            <a:custGeom>
              <a:avLst/>
              <a:gdLst>
                <a:gd name="T0" fmla="*/ 179 w 1527"/>
                <a:gd name="T1" fmla="*/ 1088 h 1651"/>
                <a:gd name="T2" fmla="*/ 954 w 1527"/>
                <a:gd name="T3" fmla="*/ 1569 h 1651"/>
                <a:gd name="T4" fmla="*/ 1440 w 1527"/>
                <a:gd name="T5" fmla="*/ 792 h 1651"/>
                <a:gd name="T6" fmla="*/ 179 w 1527"/>
                <a:gd name="T7" fmla="*/ 1088 h 1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7" h="1651">
                  <a:moveTo>
                    <a:pt x="179" y="1088"/>
                  </a:moveTo>
                  <a:cubicBezTo>
                    <a:pt x="242" y="1391"/>
                    <a:pt x="561" y="1651"/>
                    <a:pt x="954" y="1569"/>
                  </a:cubicBezTo>
                  <a:cubicBezTo>
                    <a:pt x="1259" y="1506"/>
                    <a:pt x="1527" y="1187"/>
                    <a:pt x="1440" y="792"/>
                  </a:cubicBezTo>
                  <a:cubicBezTo>
                    <a:pt x="1267" y="0"/>
                    <a:pt x="0" y="225"/>
                    <a:pt x="179" y="1088"/>
                  </a:cubicBezTo>
                  <a:close/>
                </a:path>
              </a:pathLst>
            </a:custGeom>
            <a:solidFill>
              <a:srgbClr val="1B8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3995" tIns="26997" rIns="53995" bIns="26997" numCol="1" anchor="t" anchorCtr="0" compatLnSpc="1">
              <a:prstTxWarp prst="textNoShape">
                <a:avLst/>
              </a:prstTxWarp>
            </a:bodyPr>
            <a:lstStyle/>
            <a:p>
              <a:endParaRPr lang="pt-BR" sz="1063" dirty="0"/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ACE6CEE4-51AF-41D5-B6AF-AFFEA4B09912}"/>
              </a:ext>
            </a:extLst>
          </p:cNvPr>
          <p:cNvSpPr/>
          <p:nvPr/>
        </p:nvSpPr>
        <p:spPr>
          <a:xfrm>
            <a:off x="1586754" y="390996"/>
            <a:ext cx="10076757" cy="304698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l">
              <a:rot lat="0" lon="0" rev="6600000"/>
            </a:lightRig>
          </a:scene3d>
          <a:sp3d prstMaterial="clear"/>
        </p:spPr>
        <p:txBody>
          <a:bodyPr wrap="square" lIns="91440" tIns="45720" rIns="91440" bIns="45720">
            <a:spAutoFit/>
            <a:sp3d extrusionH="25400" contourW="8890">
              <a:bevelT w="38100" h="31750"/>
              <a:extrusionClr>
                <a:srgbClr val="4A7C01"/>
              </a:extrusionClr>
              <a:contourClr>
                <a:srgbClr val="4A7C01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small" spc="0" normalizeH="0" baseline="0" noProof="0" dirty="0">
                <a:ln w="11430">
                  <a:solidFill>
                    <a:srgbClr val="4A7C01"/>
                  </a:solidFill>
                </a:ln>
                <a:solidFill>
                  <a:srgbClr val="4A7C01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rPr>
              <a:t>CURSO 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small" spc="0" normalizeH="0" baseline="0" noProof="0" dirty="0">
                <a:ln w="11430">
                  <a:solidFill>
                    <a:srgbClr val="4A7C01"/>
                  </a:solidFill>
                </a:ln>
                <a:solidFill>
                  <a:srgbClr val="4A7C01"/>
                </a:solidFill>
                <a:effectLst/>
                <a:uLnTx/>
                <a:uFillTx/>
                <a:latin typeface="Gill Sans MT"/>
                <a:ea typeface="+mn-ea"/>
                <a:cs typeface="Arial" charset="0"/>
              </a:rPr>
              <a:t>Atualização e Aprofundamento de Diálogo Fraterno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800" b="1" i="0" u="none" strike="noStrike" kern="1200" cap="small" spc="0" normalizeH="0" baseline="0" noProof="0" dirty="0">
              <a:ln w="11430">
                <a:solidFill>
                  <a:srgbClr val="4A7C01"/>
                </a:solidFill>
              </a:ln>
              <a:solidFill>
                <a:srgbClr val="4A7C01"/>
              </a:solidFill>
              <a:effectLst/>
              <a:uLnTx/>
              <a:uFillTx/>
              <a:latin typeface="Gill Sans M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1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0264030-C903-43FA-9A16-5BA20B8F75E7}"/>
              </a:ext>
            </a:extLst>
          </p:cNvPr>
          <p:cNvSpPr/>
          <p:nvPr/>
        </p:nvSpPr>
        <p:spPr>
          <a:xfrm>
            <a:off x="1760909" y="304905"/>
            <a:ext cx="102298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/>
                <a:uLnTx/>
                <a:uFillTx/>
              </a:rPr>
              <a:t>Livros </a:t>
            </a:r>
            <a:r>
              <a:rPr lang="pt-BR" sz="4800" b="1" kern="0" dirty="0">
                <a:ln/>
                <a:solidFill>
                  <a:srgbClr val="964305">
                    <a:lumMod val="50000"/>
                  </a:srgbClr>
                </a:solidFill>
              </a:rPr>
              <a:t>consultados</a:t>
            </a:r>
            <a:endParaRPr kumimoji="0" lang="pt-BR" sz="8000" b="1" i="0" u="none" strike="noStrike" kern="0" cap="none" spc="0" normalizeH="0" baseline="0" noProof="0" dirty="0">
              <a:ln/>
              <a:solidFill>
                <a:srgbClr val="964305"/>
              </a:solidFill>
              <a:effectLst/>
              <a:uLnTx/>
              <a:uFillTx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D164CCE-A8C0-4FFD-9F4F-AC30BAAC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681" y="1419040"/>
            <a:ext cx="167717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050" name="Picture 2" descr="ESTUDO DE CASO: Devido a um conflito mal resolvido, dois diretores pediram  demissão - LITTERALE - Consultoria em Recursos Huma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39" y="3617646"/>
            <a:ext cx="5862405" cy="324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2482C19-8C87-496B-80F1-E511B1AE8F94}"/>
              </a:ext>
            </a:extLst>
          </p:cNvPr>
          <p:cNvSpPr/>
          <p:nvPr/>
        </p:nvSpPr>
        <p:spPr>
          <a:xfrm>
            <a:off x="3445164" y="739707"/>
            <a:ext cx="8344500" cy="2595308"/>
          </a:xfrm>
          <a:prstGeom prst="rect">
            <a:avLst/>
          </a:prstGeom>
          <a:noFill/>
        </p:spPr>
        <p:txBody>
          <a:bodyPr wrap="square" lIns="94406" tIns="47203" rIns="94406" bIns="47203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r" defTabSz="3907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600" b="1" i="0" u="none" strike="noStrike" kern="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Estudo de Casos</a:t>
            </a:r>
          </a:p>
          <a:p>
            <a:pPr marL="0" marR="0" lvl="0" indent="0" algn="r" defTabSz="3907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rnas-Medium" panose="02000603000000020004" pitchFamily="50" charset="0"/>
                <a:ea typeface="+mn-ea"/>
                <a:cs typeface="+mn-cs"/>
              </a:rPr>
              <a:t>1ª PARTE – Cap. 11 – Moléstia da alma</a:t>
            </a:r>
          </a:p>
          <a:p>
            <a:pPr marL="0" marR="0" lvl="0" indent="0" algn="r" defTabSz="3907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/>
                <a:solidFill>
                  <a:srgbClr val="964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rnas-Medium" panose="02000603000000020004" pitchFamily="50" charset="0"/>
                <a:ea typeface="+mn-ea"/>
                <a:cs typeface="+mn-cs"/>
              </a:rPr>
              <a:t>Lourdes Catherine</a:t>
            </a:r>
            <a:endParaRPr kumimoji="0" lang="pt-BR" sz="3600" b="0" i="0" u="none" strike="noStrike" kern="0" cap="none" spc="0" normalizeH="0" baseline="0" noProof="0" dirty="0">
              <a:ln/>
              <a:solidFill>
                <a:srgbClr val="964305"/>
              </a:solidFill>
              <a:effectLst/>
              <a:uLnTx/>
              <a:uFillTx/>
              <a:latin typeface="Carnas-Medium" panose="02000603000000020004" pitchFamily="50" charset="0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2482C19-8C87-496B-80F1-E511B1AE8F94}"/>
              </a:ext>
            </a:extLst>
          </p:cNvPr>
          <p:cNvSpPr/>
          <p:nvPr/>
        </p:nvSpPr>
        <p:spPr>
          <a:xfrm>
            <a:off x="157018" y="808980"/>
            <a:ext cx="2678546" cy="915040"/>
          </a:xfrm>
          <a:prstGeom prst="rect">
            <a:avLst/>
          </a:prstGeom>
          <a:noFill/>
        </p:spPr>
        <p:txBody>
          <a:bodyPr wrap="square" lIns="94406" tIns="47203" rIns="94406" bIns="47203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3907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/>
                <a:solidFill>
                  <a:srgbClr val="96430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/>
                <a:ea typeface="+mn-ea"/>
                <a:cs typeface="+mn-cs"/>
              </a:rPr>
              <a:t>Estudo 1</a:t>
            </a:r>
            <a:endParaRPr kumimoji="0" lang="pt-BR" sz="2800" b="0" i="0" u="none" strike="noStrike" kern="0" cap="none" spc="0" normalizeH="0" baseline="0" noProof="0" dirty="0">
              <a:ln/>
              <a:solidFill>
                <a:srgbClr val="964305"/>
              </a:solidFill>
              <a:effectLst/>
              <a:uLnTx/>
              <a:uFillTx/>
              <a:latin typeface="Carnas-Medium" panose="02000603000000020004" pitchFamily="50" charset="0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D9AB8B8-C763-4A58-A76A-82F66F81C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01" y="2139627"/>
            <a:ext cx="2931098" cy="44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6890" y="221672"/>
            <a:ext cx="7982774" cy="6636327"/>
          </a:xfrm>
        </p:spPr>
        <p:txBody>
          <a:bodyPr>
            <a:noAutofit/>
          </a:bodyPr>
          <a:lstStyle/>
          <a:p>
            <a:pPr marL="82296" indent="0">
              <a:spcBef>
                <a:spcPct val="0"/>
              </a:spcBef>
              <a:buNone/>
            </a:pPr>
            <a:r>
              <a:rPr lang="pt-BR" sz="43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Fatores limitantes: </a:t>
            </a:r>
          </a:p>
          <a:p>
            <a:pPr marL="82296" indent="0" algn="just">
              <a:buNone/>
            </a:pPr>
            <a:endParaRPr lang="pt-BR" sz="4000" b="1" dirty="0"/>
          </a:p>
          <a:p>
            <a:pPr marL="82296" indent="0" algn="just">
              <a:buNone/>
            </a:pPr>
            <a:r>
              <a:rPr lang="pt-BR" sz="4000" dirty="0"/>
              <a:t>Tenho distúrbios de comportamento, mental e emocional. </a:t>
            </a:r>
          </a:p>
          <a:p>
            <a:pPr marL="82296" indent="0" algn="just">
              <a:buNone/>
            </a:pPr>
            <a:endParaRPr lang="pt-BR" sz="4000" dirty="0"/>
          </a:p>
          <a:p>
            <a:pPr marL="82296" indent="0" algn="just">
              <a:buNone/>
            </a:pPr>
            <a:r>
              <a:rPr lang="pt-BR" sz="4000" dirty="0"/>
              <a:t>Há muitos meses, venho tomando ansiolíticos e antidepressivos, mas nada melhora meu estado íntimo.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12229B5-5EFC-4DC5-AD5F-1ABB931CB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8" y="2731606"/>
            <a:ext cx="3407423" cy="2311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239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2"/>
            <a:ext cx="10230739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4000" dirty="0"/>
              <a:t>Vivo sentimentos contraditórios: excesso de alegria ou de tristeza, agitação ou apatia, ideias fixas ou dispersivas. </a:t>
            </a:r>
          </a:p>
          <a:p>
            <a:pPr marL="82296" indent="0" algn="just">
              <a:buNone/>
            </a:pPr>
            <a:endParaRPr lang="pt-BR" sz="4000" dirty="0"/>
          </a:p>
          <a:p>
            <a:pPr marL="82296" indent="0" algn="just">
              <a:buNone/>
            </a:pPr>
            <a:r>
              <a:rPr lang="pt-BR" sz="4000" dirty="0"/>
              <a:t>Disseram-me que estou obsediado. Sofro constantes crises de medo e de desconfiança sem motivo algum.</a:t>
            </a:r>
          </a:p>
          <a:p>
            <a:pPr marL="82296" indent="0" algn="just">
              <a:buNone/>
            </a:pPr>
            <a:endParaRPr lang="pt-BR" sz="4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65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2"/>
            <a:ext cx="10230739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4000" dirty="0"/>
              <a:t>Considero-me um ser humano bom; nunca fiz mal a ninguém. </a:t>
            </a:r>
          </a:p>
          <a:p>
            <a:pPr marL="82296" indent="0" algn="just">
              <a:buNone/>
            </a:pPr>
            <a:endParaRPr lang="pt-BR" sz="4000" dirty="0"/>
          </a:p>
          <a:p>
            <a:pPr marL="82296" indent="0" algn="just">
              <a:buNone/>
            </a:pPr>
            <a:r>
              <a:rPr lang="pt-BR" sz="4000" dirty="0"/>
              <a:t>Por que sofro esse assédio impiedoso? </a:t>
            </a:r>
          </a:p>
          <a:p>
            <a:pPr marL="82296" indent="0" algn="just">
              <a:buNone/>
            </a:pPr>
            <a:endParaRPr lang="pt-BR" sz="4000" dirty="0"/>
          </a:p>
          <a:p>
            <a:pPr marL="82296" indent="0" algn="just">
              <a:buNone/>
            </a:pPr>
            <a:r>
              <a:rPr lang="pt-BR" sz="4000" dirty="0"/>
              <a:t>Que fazer para livrar-me da agressão dessas entidades infelizes?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23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2"/>
            <a:ext cx="10230739" cy="6636327"/>
          </a:xfrm>
        </p:spPr>
        <p:txBody>
          <a:bodyPr>
            <a:noAutofit/>
          </a:bodyPr>
          <a:lstStyle/>
          <a:p>
            <a:pPr marL="82296" indent="0">
              <a:spcBef>
                <a:spcPct val="0"/>
              </a:spcBef>
              <a:buNone/>
            </a:pPr>
            <a:r>
              <a:rPr lang="pt-BR" sz="4300" b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Expandindo nossos horizontes:</a:t>
            </a:r>
          </a:p>
          <a:p>
            <a:pPr marL="82296" indent="0" algn="just">
              <a:buNone/>
            </a:pPr>
            <a:endParaRPr lang="pt-BR" sz="1600" b="1" dirty="0"/>
          </a:p>
          <a:p>
            <a:pPr marL="82296" indent="0" algn="just">
              <a:buNone/>
            </a:pPr>
            <a:r>
              <a:rPr lang="pt-BR" sz="4000" b="1" dirty="0"/>
              <a:t>Sei</a:t>
            </a:r>
            <a:r>
              <a:rPr lang="pt-BR" sz="4000" dirty="0"/>
              <a:t> que a fogueira da aflição queima junto a seu peito e você sente estranha aura ao redor de sua mente.</a:t>
            </a:r>
          </a:p>
          <a:p>
            <a:pPr marL="82296" indent="0" algn="just">
              <a:buNone/>
            </a:pPr>
            <a:endParaRPr lang="pt-BR" sz="3600" dirty="0"/>
          </a:p>
          <a:p>
            <a:pPr marL="82296" indent="0" algn="just">
              <a:buNone/>
            </a:pPr>
            <a:r>
              <a:rPr lang="pt-BR" sz="4000" dirty="0"/>
              <a:t>Enquanto você não assumir a </a:t>
            </a:r>
            <a:r>
              <a:rPr lang="pt-BR" sz="4000" b="1" dirty="0"/>
              <a:t>responsabilidade </a:t>
            </a:r>
            <a:r>
              <a:rPr lang="pt-BR" sz="4000" dirty="0"/>
              <a:t>por tudo o que lhe está acontecendo, não encontrará a verdadeira cura para sua alma.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4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2"/>
            <a:ext cx="10230739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4000" dirty="0"/>
              <a:t>Não se deve criar um mundo de explicações falsas, culpando os espíritos pela infelicidade e desarmonia vivenciadas. Isso é </a:t>
            </a:r>
            <a:r>
              <a:rPr lang="pt-BR" sz="4000" b="1" dirty="0"/>
              <a:t>distorcer o real sentido dos acontecimentos</a:t>
            </a:r>
            <a:r>
              <a:rPr lang="pt-BR" sz="4000" dirty="0"/>
              <a:t>. Você não pode culpar os outros por suas emoções e sensações, sob pena de nada aprender sobre si mesmo.</a:t>
            </a:r>
          </a:p>
          <a:p>
            <a:pPr marL="82296" indent="0" algn="just">
              <a:buNone/>
            </a:pPr>
            <a:r>
              <a:rPr lang="pt-BR" sz="4000" dirty="0"/>
              <a:t>Aceitar a total responsabilidade por sua vida é a forma mais fácil de resolver dificuldades íntimas, mas certamente é uma tarefa que não se realiza da noite para o dia.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80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58925" y="221672"/>
            <a:ext cx="10230739" cy="6636327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pt-BR" sz="4000" dirty="0"/>
              <a:t>A </a:t>
            </a:r>
            <a:r>
              <a:rPr lang="pt-BR" sz="4000" b="1" dirty="0"/>
              <a:t>autorresponsabilidade</a:t>
            </a:r>
            <a:r>
              <a:rPr lang="pt-BR" sz="4000" dirty="0"/>
              <a:t> e o significado verdadeiro das coisas submetem-se mutuamente; são itens existenciais inseparáveis.</a:t>
            </a:r>
          </a:p>
          <a:p>
            <a:pPr marL="82296" indent="0" algn="just">
              <a:buNone/>
            </a:pPr>
            <a:r>
              <a:rPr lang="pt-BR" sz="4000" b="1" dirty="0"/>
              <a:t>Obsessão é moléstia da alma</a:t>
            </a:r>
            <a:r>
              <a:rPr lang="pt-BR" sz="4000" dirty="0"/>
              <a:t>. Quando você compreender a simultaneidade que existe entre as influências espirituais negativas e seus atos e pensamentos íntimos, mais rapidamente dissolverá o elo existente entre eles.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94C92D-0306-4E69-9CD3-20855E84965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734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ício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stice" id="{8460BF7E-782C-4628-8573-2B3941B4235C}" vid="{0CBE801A-43EA-42D7-83A5-2F5F3638C72F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986</Words>
  <Application>Microsoft Office PowerPoint</Application>
  <PresentationFormat>Widescreen</PresentationFormat>
  <Paragraphs>83</Paragraphs>
  <Slides>20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Calibri</vt:lpstr>
      <vt:lpstr>Carnas-Medium</vt:lpstr>
      <vt:lpstr>Gill Sans MT</vt:lpstr>
      <vt:lpstr>Verdana</vt:lpstr>
      <vt:lpstr>Wingdings 2</vt:lpstr>
      <vt:lpstr>Solstício</vt:lpstr>
      <vt:lpstr>1_Solstício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Síntese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Alexsandro Claudino</dc:creator>
  <cp:lastModifiedBy>Alexsandro Claudino</cp:lastModifiedBy>
  <cp:revision>38</cp:revision>
  <dcterms:created xsi:type="dcterms:W3CDTF">2021-03-06T15:41:57Z</dcterms:created>
  <dcterms:modified xsi:type="dcterms:W3CDTF">2021-06-24T20:59:06Z</dcterms:modified>
</cp:coreProperties>
</file>