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3" r:id="rId2"/>
    <p:sldId id="256" r:id="rId3"/>
    <p:sldId id="303" r:id="rId4"/>
    <p:sldId id="285" r:id="rId5"/>
    <p:sldId id="259" r:id="rId6"/>
    <p:sldId id="302" r:id="rId7"/>
    <p:sldId id="262" r:id="rId8"/>
    <p:sldId id="306" r:id="rId9"/>
    <p:sldId id="258" r:id="rId10"/>
    <p:sldId id="281" r:id="rId11"/>
    <p:sldId id="304" r:id="rId12"/>
    <p:sldId id="294" r:id="rId13"/>
    <p:sldId id="260" r:id="rId14"/>
    <p:sldId id="305" r:id="rId15"/>
    <p:sldId id="295" r:id="rId16"/>
    <p:sldId id="301" r:id="rId17"/>
    <p:sldId id="313" r:id="rId18"/>
    <p:sldId id="307" r:id="rId19"/>
    <p:sldId id="316" r:id="rId20"/>
    <p:sldId id="287" r:id="rId21"/>
    <p:sldId id="280" r:id="rId22"/>
    <p:sldId id="282" r:id="rId23"/>
    <p:sldId id="283" r:id="rId24"/>
    <p:sldId id="263" r:id="rId25"/>
    <p:sldId id="277" r:id="rId26"/>
    <p:sldId id="276" r:id="rId27"/>
    <p:sldId id="315" r:id="rId28"/>
    <p:sldId id="264" r:id="rId29"/>
    <p:sldId id="279" r:id="rId30"/>
    <p:sldId id="296" r:id="rId31"/>
    <p:sldId id="310" r:id="rId32"/>
    <p:sldId id="311" r:id="rId33"/>
    <p:sldId id="297" r:id="rId34"/>
    <p:sldId id="309" r:id="rId35"/>
    <p:sldId id="267" r:id="rId36"/>
    <p:sldId id="272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ia" initials="M" lastIdx="2" clrIdx="0">
    <p:extLst>
      <p:ext uri="{19B8F6BF-5375-455C-9EA6-DF929625EA0E}">
        <p15:presenceInfo xmlns:p15="http://schemas.microsoft.com/office/powerpoint/2012/main" userId="Marc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12T22:11:56.929" idx="1">
    <p:pos x="3199" y="3217"/>
    <p:text/>
    <p:extLst>
      <p:ext uri="{C676402C-5697-4E1C-873F-D02D1690AC5C}">
        <p15:threadingInfo xmlns:p15="http://schemas.microsoft.com/office/powerpoint/2012/main" timeZoneBias="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C1120-072D-4408-83A6-FC6F0C844E71}" type="datetimeFigureOut">
              <a:rPr lang="pt-BR" smtClean="0"/>
              <a:t>12/06/2021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797DF-1C27-4A36-A271-E442EF7BE5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4232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B275E-F1F9-4CE7-9F44-EB5590240BF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271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JOÃO FILHO DO TROVÃO.  AMPARAR MARIA – EFESO – APRENDA A OUVIR COM O CORAÇÃO – PARA PODER FALAR COM O CORAÇÃO – RUBEM ALVES CURSO DE ESCUTATORIA  -  COMO PODEREI CUMPRIR TAL MISSÃO -  SUA BOA VONTADE SERÁ SUFICIENTE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B275E-F1F9-4CE7-9F44-EB5590240BF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859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ato de receber e encaminhar , portanto,  ganha destaque  e acaba por assumir os contornos de uma atividade especial e especifica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B275E-F1F9-4CE7-9F44-EB5590240BF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015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B275E-F1F9-4CE7-9F44-EB5590240BFA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69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5001A-C621-4E1D-ABCD-661B13BF9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6765A4-19FF-4E5B-945F-7BFC2CEC9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1D6951-8075-433D-9518-31CA9AB47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A8AC-95B5-49C3-BD68-8235A5A3E2E2}" type="datetimeFigureOut">
              <a:rPr lang="pt-BR" smtClean="0"/>
              <a:t>12/06/2021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D69BD4-CCE2-4536-99BD-EC56D0F16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1B23D7-05E1-4FC6-A057-693FDA83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8014-B79D-49DE-A192-3E92DB48D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970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DA95DF-C752-43AA-A0C1-6432583D0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0A86A2B-253B-46F3-957A-F39C1340C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7A741C-669B-4E1F-BCE4-4EFFEE8E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A8AC-95B5-49C3-BD68-8235A5A3E2E2}" type="datetimeFigureOut">
              <a:rPr lang="pt-BR" smtClean="0"/>
              <a:t>12/06/2021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F0AE83-F2C3-43BC-A166-5694A0639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2DA114-A1EF-491D-8E21-EDCC6F2E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8014-B79D-49DE-A192-3E92DB48D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0452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AB2F27-7180-418F-88C3-F8AF1E6CEC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B451F85-F227-4270-BB3E-27975DE9F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C1A84D-3CF7-4B57-BDEC-31F5F5B65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A8AC-95B5-49C3-BD68-8235A5A3E2E2}" type="datetimeFigureOut">
              <a:rPr lang="pt-BR" smtClean="0"/>
              <a:t>12/06/2021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3435C8-116C-4938-AB43-464CE21F1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3A17FC-7381-4DDF-9C25-DB68EE7B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8014-B79D-49DE-A192-3E92DB48D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964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7AE428-0FBB-4C31-AECE-C2F3B0DCF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92D959-6DA4-472A-8FC1-64FB8EA74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778418-4B0D-47EC-B9C1-5FC07C0D3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A8AC-95B5-49C3-BD68-8235A5A3E2E2}" type="datetimeFigureOut">
              <a:rPr lang="pt-BR" smtClean="0"/>
              <a:t>12/06/2021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FC23E0-96AF-4F99-8277-6269818B7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379147-73F2-49A0-9968-4E01C5035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8014-B79D-49DE-A192-3E92DB48D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88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C9CDF8-C200-4D76-8553-DA9C20F7A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5BA22D-FF64-4885-B7EE-C9441F742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23DABE-61D1-414D-A187-D79D9D329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A8AC-95B5-49C3-BD68-8235A5A3E2E2}" type="datetimeFigureOut">
              <a:rPr lang="pt-BR" smtClean="0"/>
              <a:t>12/06/2021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518580-84F5-4CDE-9F4A-BFD108ECE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8936A3-71E9-4388-AF97-45A489B2A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8014-B79D-49DE-A192-3E92DB48D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053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42058-DEB1-4DAC-A279-BD0065E1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952802-8DC7-4DB7-AE26-5610B7BF2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CA36C5-89B5-4B1D-AED4-D655D04C2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D54B0E-A187-401F-9235-ACDE890CC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A8AC-95B5-49C3-BD68-8235A5A3E2E2}" type="datetimeFigureOut">
              <a:rPr lang="pt-BR" smtClean="0"/>
              <a:t>12/06/2021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A194E2-FEF2-4CC8-8ABF-0A9B35872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549F492-2E0B-4A14-B877-B369FF915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8014-B79D-49DE-A192-3E92DB48D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393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4F954A-0001-4ABA-A03C-6B756FA3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24803D-2EC0-4D22-85E5-E2FF916D5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0CDA65C-145F-4118-AB81-B4408E16A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7227AE8-3D00-4C67-97CD-CF0026251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508EE27-BB7E-4245-BBC3-85840932EF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40E57C2-C8FC-4FB1-86EA-28D50E0C4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A8AC-95B5-49C3-BD68-8235A5A3E2E2}" type="datetimeFigureOut">
              <a:rPr lang="pt-BR" smtClean="0"/>
              <a:t>12/06/2021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0A0C919-5833-41DC-BDAE-08F6643CB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775758F-E701-4F21-9F20-011CF965D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8014-B79D-49DE-A192-3E92DB48D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490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A19520-58ED-4030-BED6-4E9F45EB1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E9EFF95-495B-48CE-9A30-C350FE562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A8AC-95B5-49C3-BD68-8235A5A3E2E2}" type="datetimeFigureOut">
              <a:rPr lang="pt-BR" smtClean="0"/>
              <a:t>12/06/2021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6B08CD6-DD12-485C-ADDA-61EF11E39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110397B-8271-490B-B72A-8ACBBEAF8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8014-B79D-49DE-A192-3E92DB48D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86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03A5A42-84DF-42AC-A16C-D50C02540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A8AC-95B5-49C3-BD68-8235A5A3E2E2}" type="datetimeFigureOut">
              <a:rPr lang="pt-BR" smtClean="0"/>
              <a:t>12/06/2021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0CB2141-6431-4360-A187-0763A3067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2AD386A-112F-4FE7-8083-574A78863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8014-B79D-49DE-A192-3E92DB48D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141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DCC05-3067-40ED-BBE4-2A1A76489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7EC523-9E68-4CC6-9C5E-FA369B7C7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E836156-1161-45DA-8808-D7E4B8ADF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F6FA2B9-2B0E-4667-8154-8AB0E488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A8AC-95B5-49C3-BD68-8235A5A3E2E2}" type="datetimeFigureOut">
              <a:rPr lang="pt-BR" smtClean="0"/>
              <a:t>12/06/2021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124BB8-0D1F-4B5B-B17C-24B97427B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3B1E9B6-8493-44D0-9BB9-DAA6D8530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8014-B79D-49DE-A192-3E92DB48D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37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93674-3A18-4C97-B69A-46776779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C95A159-E548-44F7-9F7D-83F1F31BB4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4998C98-9BC9-4D9E-A07F-B4CD9FEB0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9B17E7D-7800-403C-869C-8B14DEC8C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A8AC-95B5-49C3-BD68-8235A5A3E2E2}" type="datetimeFigureOut">
              <a:rPr lang="pt-BR" smtClean="0"/>
              <a:t>12/06/2021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845EFA-D1A5-42E6-BB2A-A5C9F5DA5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F6A237-5A65-4638-93A1-CFF1F841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8014-B79D-49DE-A192-3E92DB48D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33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3E2D9FD-CBC3-43C4-A534-ABEF03AF7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9B8806D-828F-4887-B450-029A815DC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2528B6-52E9-49EF-9B13-A1BBA535C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BA8AC-95B5-49C3-BD68-8235A5A3E2E2}" type="datetimeFigureOut">
              <a:rPr lang="pt-BR" smtClean="0"/>
              <a:t>12/06/2021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4632DF-333D-4A31-8706-736C6503F1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50033E-F01D-41DA-8326-B3D71AA15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08014-B79D-49DE-A192-3E92DB48D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67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>
            <a:extLst>
              <a:ext uri="{FF2B5EF4-FFF2-40B4-BE49-F238E27FC236}">
                <a16:creationId xmlns:a16="http://schemas.microsoft.com/office/drawing/2014/main" id="{93A9BF13-8F02-455B-95EE-305E32AD9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4385396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5400" b="1" dirty="0">
                <a:solidFill>
                  <a:schemeClr val="bg1"/>
                </a:solidFill>
              </a:rPr>
              <a:t>SOCIEDADE ESPÍRITA OBREIROS DO BEM</a:t>
            </a:r>
          </a:p>
          <a:p>
            <a:pPr marL="0" indent="0">
              <a:buNone/>
            </a:pPr>
            <a:endParaRPr lang="pt-BR" sz="4400" b="1" dirty="0"/>
          </a:p>
          <a:p>
            <a:pPr marL="0" indent="0">
              <a:buNone/>
            </a:pPr>
            <a:r>
              <a:rPr lang="pt-BR" sz="4400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pt-BR" sz="5400" b="1" dirty="0">
                <a:solidFill>
                  <a:srgbClr val="FF0000"/>
                </a:solidFill>
              </a:rPr>
              <a:t>EDUCAÇÃO CONTINUADA</a:t>
            </a:r>
          </a:p>
          <a:p>
            <a:pPr marL="0" indent="0">
              <a:buNone/>
            </a:pPr>
            <a:endParaRPr lang="pt-BR" sz="4400" b="1" dirty="0"/>
          </a:p>
          <a:p>
            <a:pPr marL="0" indent="0">
              <a:buNone/>
            </a:pPr>
            <a:r>
              <a:rPr lang="pt-BR" sz="4400" b="1" dirty="0"/>
              <a:t>            </a:t>
            </a:r>
            <a:r>
              <a:rPr lang="pt-BR" sz="4400" b="1" dirty="0">
                <a:solidFill>
                  <a:schemeClr val="bg1"/>
                </a:solidFill>
              </a:rPr>
              <a:t>ATENDIMENTO FRATERNO</a:t>
            </a:r>
          </a:p>
        </p:txBody>
      </p:sp>
      <p:pic>
        <p:nvPicPr>
          <p:cNvPr id="7" name="Picture 2" descr="D:\02 - IEMB\11 - SEOB\Minhas imagens\logotipoSEOB1.png">
            <a:extLst>
              <a:ext uri="{FF2B5EF4-FFF2-40B4-BE49-F238E27FC236}">
                <a16:creationId xmlns:a16="http://schemas.microsoft.com/office/drawing/2014/main" id="{4D000AEB-DE66-4354-BBC3-597C7F0E4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6056" y="892188"/>
            <a:ext cx="3037254" cy="2368000"/>
          </a:xfrm>
          <a:prstGeom prst="rect">
            <a:avLst/>
          </a:prstGeom>
          <a:noFill/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7DA1D3C-3E76-481A-9B3F-C68B87488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660"/>
            <a:ext cx="4657748" cy="3097036"/>
          </a:xfrm>
          <a:prstGeom prst="rect">
            <a:avLst/>
          </a:prstGeom>
        </p:spPr>
      </p:pic>
      <p:pic>
        <p:nvPicPr>
          <p:cNvPr id="11" name="Picture 2" descr="Resultado de imagem para acolhimento na casa espirita">
            <a:extLst>
              <a:ext uri="{FF2B5EF4-FFF2-40B4-BE49-F238E27FC236}">
                <a16:creationId xmlns:a16="http://schemas.microsoft.com/office/drawing/2014/main" id="{5B0FAC47-1048-442F-8BAE-E65B855AC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249" y="3810660"/>
            <a:ext cx="4655807" cy="309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m para acolhimento na casa espirita">
            <a:extLst>
              <a:ext uri="{FF2B5EF4-FFF2-40B4-BE49-F238E27FC236}">
                <a16:creationId xmlns:a16="http://schemas.microsoft.com/office/drawing/2014/main" id="{03A827AC-A71F-4748-A345-62CF558A2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93" y="3810660"/>
            <a:ext cx="4655807" cy="309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753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259C0A-A9FC-40F7-8EE0-54892CAC9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01" y="1553233"/>
            <a:ext cx="11844997" cy="5726797"/>
          </a:xfrm>
        </p:spPr>
        <p:txBody>
          <a:bodyPr>
            <a:normAutofit lnSpcReduction="10000"/>
          </a:bodyPr>
          <a:lstStyle/>
          <a:p>
            <a:r>
              <a:rPr lang="pt-BR" sz="3200" dirty="0"/>
              <a:t>:- João, se procuras uma regra de auxiliar os outros, beneficiando a ti mesmo, não te esqueças de amar o companheiro de jornada terrestre, tanto quanto desejas ser querido e amparado por ele..... </a:t>
            </a:r>
            <a:r>
              <a:rPr lang="pt-BR" sz="3200" b="1" dirty="0"/>
              <a:t>recorda que a maioria conhece, de algum modo, a moléstia que lhes é própria, reclamando amizade e entendimento, acima de medicação... </a:t>
            </a:r>
            <a:r>
              <a:rPr lang="pt-BR" sz="3200" dirty="0"/>
              <a:t>Aprende a cortesia fraternal para com todos. Acolhe o irmão do caminho ...com o calor do teu sincero propósito de servir. </a:t>
            </a:r>
            <a:r>
              <a:rPr lang="pt-BR" sz="3200" b="1" dirty="0"/>
              <a:t>Fixa nos olhos as pessoas que te dirigem a palavra testemunhando-lhes carinhoso interesse</a:t>
            </a:r>
            <a:r>
              <a:rPr lang="pt-BR" sz="3200" dirty="0"/>
              <a:t>.... Abstém-te de conversações improfícuas; </a:t>
            </a:r>
            <a:r>
              <a:rPr lang="pt-BR" sz="3200" b="1" dirty="0"/>
              <a:t>Use a chave luminosa do sorriso </a:t>
            </a:r>
            <a:r>
              <a:rPr lang="pt-BR" sz="3200" dirty="0"/>
              <a:t>fraterno. Faze o possível para ser pontual..... Agradece todos os benefícios...” Mas como??????</a:t>
            </a:r>
          </a:p>
          <a:p>
            <a:r>
              <a:rPr lang="pt-BR" sz="2400" b="1" dirty="0">
                <a:solidFill>
                  <a:schemeClr val="accent1"/>
                </a:solidFill>
              </a:rPr>
              <a:t>Do livro ¨Jesus no Lar “, pelo Espirito Néio Lúcio, psicografia,                                                 Francisco Candido Xavier, mensagem nº 30  A regra de ajudar</a:t>
            </a:r>
            <a:r>
              <a:rPr lang="pt-BR" sz="3200" b="1" dirty="0">
                <a:solidFill>
                  <a:schemeClr val="accent1"/>
                </a:solidFill>
              </a:rPr>
              <a:t>.</a:t>
            </a:r>
          </a:p>
          <a:p>
            <a:endParaRPr lang="pt-BR" sz="3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F9E9F7C-A35D-4C5A-899C-D0FC06F01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249" y="1"/>
            <a:ext cx="2372751" cy="157945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0E39851-1334-4698-9B8E-755E719E7F43}"/>
              </a:ext>
            </a:extLst>
          </p:cNvPr>
          <p:cNvSpPr/>
          <p:nvPr/>
        </p:nvSpPr>
        <p:spPr>
          <a:xfrm>
            <a:off x="479116" y="147137"/>
            <a:ext cx="8784153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pt-BR" sz="2800" b="1" dirty="0"/>
              <a:t>RECEPÇÃO E ATENDIMENTO FRATERNO NA CASA ESPÍRITA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757616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 Cristo Consolador – Blog de reflexões espíritas">
            <a:extLst>
              <a:ext uri="{FF2B5EF4-FFF2-40B4-BE49-F238E27FC236}">
                <a16:creationId xmlns:a16="http://schemas.microsoft.com/office/drawing/2014/main" id="{48AE97EC-9593-4ECF-BABD-B6988789E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46922"/>
            <a:ext cx="90297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AF77968-A3C4-4A47-8E36-2F2EDC502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65044"/>
            <a:ext cx="11714922" cy="78187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pt-BR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Características das pessoas que procuram o Centro Espírita</a:t>
            </a:r>
            <a:endParaRPr lang="pt-BR" sz="38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C76804D-3810-431E-854C-22C5F4472C65}"/>
              </a:ext>
            </a:extLst>
          </p:cNvPr>
          <p:cNvSpPr/>
          <p:nvPr/>
        </p:nvSpPr>
        <p:spPr>
          <a:xfrm>
            <a:off x="9201150" y="1046922"/>
            <a:ext cx="2818572" cy="5162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O UNIVERSO OUVE NOSSAS PALAVRAS, MAS ........</a:t>
            </a:r>
          </a:p>
          <a:p>
            <a:pPr algn="ctr"/>
            <a:r>
              <a:rPr lang="pt-BR" sz="3200" dirty="0"/>
              <a:t>OUVE MELHOR OS NOSSOS CORAÇÕES!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8AB28BD-9A08-42AE-B54C-C1855FDDAFEC}"/>
              </a:ext>
            </a:extLst>
          </p:cNvPr>
          <p:cNvSpPr txBox="1"/>
          <p:nvPr/>
        </p:nvSpPr>
        <p:spPr>
          <a:xfrm>
            <a:off x="304800" y="6392901"/>
            <a:ext cx="6685722" cy="40011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pt-BR" sz="2000" b="1" dirty="0"/>
              <a:t>RECEPÇÃO E ATENDIMENTO FRATERNO NA CASA ESPÍRITA</a:t>
            </a:r>
            <a:endParaRPr lang="pt-BR" sz="20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1259B27-CA74-4DF7-8BBC-E4134C8AD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623" y="5411898"/>
            <a:ext cx="2372751" cy="157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67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9C0590-2026-4ACE-87EE-28A7DA794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2" y="159026"/>
            <a:ext cx="11913704" cy="795131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pt-BR" sz="2800" b="1" dirty="0"/>
              <a:t> </a:t>
            </a:r>
            <a:r>
              <a:rPr lang="pt-BR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Características das pessoas que procuram o Centro Espírita</a:t>
            </a:r>
            <a:r>
              <a:rPr lang="pt-BR" sz="3800" b="1" dirty="0"/>
              <a:t>                                            </a:t>
            </a:r>
            <a:endParaRPr lang="pt-BR" sz="3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9662A-3D3A-484B-A527-491704E24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1" y="954157"/>
            <a:ext cx="11834191" cy="5903843"/>
          </a:xfrm>
        </p:spPr>
        <p:txBody>
          <a:bodyPr/>
          <a:lstStyle/>
          <a:p>
            <a:r>
              <a:rPr lang="pt-BR" sz="3200" b="1" dirty="0"/>
              <a:t>São várias as situações que levam as pessoas ao Centro Espírita, tais como:</a:t>
            </a:r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BF1E2F7-72A8-4650-A8FD-1CC425F15D17}"/>
              </a:ext>
            </a:extLst>
          </p:cNvPr>
          <p:cNvSpPr/>
          <p:nvPr/>
        </p:nvSpPr>
        <p:spPr>
          <a:xfrm>
            <a:off x="132523" y="2107096"/>
            <a:ext cx="5367126" cy="3518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Curiosidade</a:t>
            </a:r>
          </a:p>
          <a:p>
            <a:pPr algn="ctr"/>
            <a:r>
              <a:rPr lang="pt-BR" sz="3200" b="1" dirty="0"/>
              <a:t>Necessidade de explicações</a:t>
            </a:r>
          </a:p>
          <a:p>
            <a:pPr algn="ctr"/>
            <a:r>
              <a:rPr lang="pt-BR" sz="3200" b="1" dirty="0"/>
              <a:t>Progresso e Felicidade</a:t>
            </a:r>
          </a:p>
          <a:p>
            <a:pPr algn="ctr"/>
            <a:r>
              <a:rPr lang="pt-BR" sz="3200" b="1" dirty="0"/>
              <a:t>Processos  obsessivos</a:t>
            </a:r>
          </a:p>
          <a:p>
            <a:pPr algn="ctr"/>
            <a:r>
              <a:rPr lang="pt-BR" sz="3200" b="1" dirty="0"/>
              <a:t>Enfermidades</a:t>
            </a:r>
          </a:p>
          <a:p>
            <a:pPr algn="ctr"/>
            <a:r>
              <a:rPr lang="pt-BR" sz="3200" b="1" dirty="0"/>
              <a:t>Conflitos de relacionamentos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D71F7D0-9B0A-490D-A1DE-C8C320BF39CF}"/>
              </a:ext>
            </a:extLst>
          </p:cNvPr>
          <p:cNvSpPr/>
          <p:nvPr/>
        </p:nvSpPr>
        <p:spPr>
          <a:xfrm>
            <a:off x="5777948" y="2107096"/>
            <a:ext cx="5883965" cy="3518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Depressão</a:t>
            </a:r>
          </a:p>
          <a:p>
            <a:pPr algn="ctr"/>
            <a:r>
              <a:rPr lang="pt-BR" sz="3200" b="1" dirty="0"/>
              <a:t>Mediunidade</a:t>
            </a:r>
          </a:p>
          <a:p>
            <a:pPr algn="ctr"/>
            <a:r>
              <a:rPr lang="pt-BR" sz="3200" b="1" dirty="0"/>
              <a:t>Morte de pessoas queridas</a:t>
            </a:r>
          </a:p>
          <a:p>
            <a:pPr algn="ctr"/>
            <a:r>
              <a:rPr lang="pt-BR" sz="3200" b="1" dirty="0"/>
              <a:t>Idosos</a:t>
            </a:r>
          </a:p>
          <a:p>
            <a:pPr algn="ctr"/>
            <a:r>
              <a:rPr lang="pt-BR" sz="3200" b="1" dirty="0"/>
              <a:t>Provas e/ou expiações</a:t>
            </a:r>
          </a:p>
          <a:p>
            <a:pPr algn="ctr"/>
            <a:r>
              <a:rPr lang="pt-BR" sz="3200" b="1" dirty="0"/>
              <a:t>Conflitos sexuais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202704-2ABA-4E1D-998F-27380564E3BC}"/>
              </a:ext>
            </a:extLst>
          </p:cNvPr>
          <p:cNvSpPr txBox="1"/>
          <p:nvPr/>
        </p:nvSpPr>
        <p:spPr>
          <a:xfrm>
            <a:off x="291548" y="5727963"/>
            <a:ext cx="113703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/>
              <a:t>Federação Espírita Brasileira. Conselho Federativo Nacional. ORIENTAÇÃO PARA </a:t>
            </a:r>
          </a:p>
          <a:p>
            <a:r>
              <a:rPr lang="pt-BR" sz="1400" b="1" dirty="0"/>
              <a:t>O ATENDIMENTO ESPIRITUAL NO CENTRO ESPIRITA, capítulo 5, </a:t>
            </a:r>
            <a:r>
              <a:rPr lang="pt-BR" sz="1400" b="1" dirty="0" err="1"/>
              <a:t>pg</a:t>
            </a:r>
            <a:r>
              <a:rPr lang="pt-BR" sz="1400" b="1" dirty="0"/>
              <a:t> 28/29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3F5B765-15B7-4120-933E-503D6EF44B6F}"/>
              </a:ext>
            </a:extLst>
          </p:cNvPr>
          <p:cNvSpPr txBox="1"/>
          <p:nvPr/>
        </p:nvSpPr>
        <p:spPr>
          <a:xfrm>
            <a:off x="503582" y="6420679"/>
            <a:ext cx="7871791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pt-BR" sz="2400" b="1" dirty="0"/>
              <a:t>RECEPÇÃO E ATENDIMENTO FRATERNO NA CASA ESPÍRITA</a:t>
            </a:r>
            <a:endParaRPr lang="pt-BR" sz="24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BD6C8C1-6A1A-45EF-8463-FBD4192B6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449" y="5433393"/>
            <a:ext cx="2372751" cy="157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73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sultado de imagem para RECEPÇão e acolhimento na casa espirita">
            <a:extLst>
              <a:ext uri="{FF2B5EF4-FFF2-40B4-BE49-F238E27FC236}">
                <a16:creationId xmlns:a16="http://schemas.microsoft.com/office/drawing/2014/main" id="{7039FFBE-AD39-497F-986B-7E40AF1DF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258" y="4164808"/>
            <a:ext cx="4047147" cy="26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3F510E0-E2A3-42C5-A1E6-9B12A3135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7084"/>
          </a:xfrm>
          <a:solidFill>
            <a:srgbClr val="FF0000"/>
          </a:solidFill>
        </p:spPr>
        <p:txBody>
          <a:bodyPr/>
          <a:lstStyle/>
          <a:p>
            <a:r>
              <a:rPr lang="pt-BR" b="1" dirty="0"/>
              <a:t>Recepcionando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DA4F76-7399-45F3-93AE-E276A856C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8837"/>
            <a:ext cx="10515600" cy="4351338"/>
          </a:xfrm>
        </p:spPr>
        <p:txBody>
          <a:bodyPr>
            <a:normAutofit/>
          </a:bodyPr>
          <a:lstStyle/>
          <a:p>
            <a:r>
              <a:rPr lang="pt-BR" dirty="0"/>
              <a:t>“A recepção na Casa Espírita, deve ser o modelo de acolhimento, onde  a bondade e o sorriso fraterno são os precursores da apresentação do Evangelho, àqueles que chegam a Casa.   </a:t>
            </a:r>
          </a:p>
          <a:p>
            <a:r>
              <a:rPr lang="pt-BR" dirty="0"/>
              <a:t>Receber os que recorrem a Casa Espírita representa um esforço no sentido de fazer com que o atendido perceba que lá Jesus o espera, não é apenas um gesto de educação e boas vindas.</a:t>
            </a:r>
          </a:p>
          <a:p>
            <a:r>
              <a:rPr lang="pt-BR" dirty="0"/>
              <a:t>O Atendimento Espiritual quase sempre é  procurado</a:t>
            </a:r>
          </a:p>
          <a:p>
            <a:pPr marL="0" indent="0">
              <a:buNone/>
            </a:pPr>
            <a:r>
              <a:rPr lang="pt-BR" dirty="0"/>
              <a:t>      por corações sob </a:t>
            </a:r>
            <a:r>
              <a:rPr lang="pt-BR" dirty="0" err="1"/>
              <a:t>compugidas</a:t>
            </a:r>
            <a:r>
              <a:rPr lang="pt-BR" dirty="0"/>
              <a:t> dores.”</a:t>
            </a:r>
          </a:p>
          <a:p>
            <a:pPr marL="0" indent="0">
              <a:buNone/>
            </a:pPr>
            <a:r>
              <a:rPr lang="pt-BR" sz="1800" b="1" dirty="0">
                <a:solidFill>
                  <a:schemeClr val="accent1"/>
                </a:solidFill>
              </a:rPr>
              <a:t>Alberto Ribeiro de Almeida- Apostila sobre </a:t>
            </a:r>
          </a:p>
          <a:p>
            <a:pPr marL="0" indent="0">
              <a:buNone/>
            </a:pPr>
            <a:r>
              <a:rPr lang="pt-BR" sz="1800" b="1" dirty="0">
                <a:solidFill>
                  <a:schemeClr val="accent1"/>
                </a:solidFill>
              </a:rPr>
              <a:t>Atendimento Fraterno- União Espírita Paraense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D89D7CA-1811-4595-965A-DD67C4EBEF36}"/>
              </a:ext>
            </a:extLst>
          </p:cNvPr>
          <p:cNvSpPr/>
          <p:nvPr/>
        </p:nvSpPr>
        <p:spPr>
          <a:xfrm>
            <a:off x="391886" y="6152477"/>
            <a:ext cx="8897257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pt-BR" sz="2800" b="1" dirty="0"/>
              <a:t>RECEPÇÃO E ATENDIMENTO FRATERNO NA CASA ESPÍRITA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348192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dvento do Espírito de Verdade, segundo o Espiritismo – Lições de amor">
            <a:extLst>
              <a:ext uri="{FF2B5EF4-FFF2-40B4-BE49-F238E27FC236}">
                <a16:creationId xmlns:a16="http://schemas.microsoft.com/office/drawing/2014/main" id="{70D67B28-9BBB-4D1B-AA2E-2DA89EB67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5" y="951445"/>
            <a:ext cx="7302778" cy="587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BECDF31-8162-401C-B213-8FF28298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3" y="139838"/>
            <a:ext cx="11754678" cy="840823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pt-B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Participantes e características desejáveis do recepcionista</a:t>
            </a:r>
            <a:endParaRPr lang="pt-BR" sz="36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9EB0EEA-84BA-4B5E-AC95-ECAF7AAF43AB}"/>
              </a:ext>
            </a:extLst>
          </p:cNvPr>
          <p:cNvSpPr/>
          <p:nvPr/>
        </p:nvSpPr>
        <p:spPr>
          <a:xfrm>
            <a:off x="7562850" y="980661"/>
            <a:ext cx="4223301" cy="4730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O recepcionista precisa buscar em seu coração e no auxilio dos Espíritos que orientam a tarefa os recursos para atender àqueles que chegam ao Centro Espírita, pautando nos seguintes valores: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1A7EE38-CCCA-491B-A469-0B656DA87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388" y="5710997"/>
            <a:ext cx="2372751" cy="157945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60F8DEF-CC86-4DAF-B515-2CE033EA6A39}"/>
              </a:ext>
            </a:extLst>
          </p:cNvPr>
          <p:cNvSpPr txBox="1"/>
          <p:nvPr/>
        </p:nvSpPr>
        <p:spPr>
          <a:xfrm>
            <a:off x="1240124" y="6396335"/>
            <a:ext cx="7633252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pt-BR" sz="2400" b="1" dirty="0"/>
              <a:t>RECEPÇÃO E ATENDIMENTO FRATERNO NA CASA ESPÍRITA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52449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9C0590-2026-4ACE-87EE-28A7DA794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139839"/>
            <a:ext cx="11900452" cy="77342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pt-B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Participantes e características desejáveis do recepcionista</a:t>
            </a:r>
            <a:endParaRPr lang="pt-BR" sz="3600" b="1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307B1C9-918A-43F2-8E9C-CC6C3EADB5C7}"/>
              </a:ext>
            </a:extLst>
          </p:cNvPr>
          <p:cNvSpPr/>
          <p:nvPr/>
        </p:nvSpPr>
        <p:spPr>
          <a:xfrm>
            <a:off x="1080880" y="913267"/>
            <a:ext cx="3943350" cy="471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Paciência</a:t>
            </a:r>
          </a:p>
          <a:p>
            <a:pPr algn="ctr"/>
            <a:r>
              <a:rPr lang="pt-BR" sz="2800" b="1" dirty="0"/>
              <a:t>Gentileza</a:t>
            </a:r>
          </a:p>
          <a:p>
            <a:pPr algn="ctr"/>
            <a:r>
              <a:rPr lang="pt-BR" sz="2800" b="1" dirty="0"/>
              <a:t>Humildade</a:t>
            </a:r>
          </a:p>
          <a:p>
            <a:pPr algn="ctr"/>
            <a:r>
              <a:rPr lang="pt-BR" sz="2800" b="1" dirty="0"/>
              <a:t>Respeito</a:t>
            </a:r>
          </a:p>
          <a:p>
            <a:pPr algn="ctr"/>
            <a:r>
              <a:rPr lang="pt-BR" sz="2800" b="1" dirty="0"/>
              <a:t>Altruísmo</a:t>
            </a:r>
          </a:p>
          <a:p>
            <a:pPr algn="ctr"/>
            <a:r>
              <a:rPr lang="pt-BR" sz="2800" b="1" dirty="0"/>
              <a:t>Honestidade</a:t>
            </a:r>
          </a:p>
          <a:p>
            <a:pPr algn="ctr"/>
            <a:r>
              <a:rPr lang="pt-BR" sz="2800" b="1" dirty="0"/>
              <a:t>Disposição Caritativa</a:t>
            </a:r>
          </a:p>
          <a:p>
            <a:pPr algn="ctr"/>
            <a:r>
              <a:rPr lang="pt-BR" sz="2800" b="1" dirty="0"/>
              <a:t>Perdão</a:t>
            </a:r>
          </a:p>
          <a:p>
            <a:pPr algn="ctr"/>
            <a:r>
              <a:rPr lang="pt-BR" sz="2800" b="1" dirty="0"/>
              <a:t>Discrição</a:t>
            </a:r>
          </a:p>
          <a:p>
            <a:pPr algn="ctr"/>
            <a:r>
              <a:rPr lang="pt-BR" sz="2800" b="1" dirty="0"/>
              <a:t>Comprometimento</a:t>
            </a:r>
          </a:p>
          <a:p>
            <a:pPr algn="ctr"/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EFA6618-1380-43D9-8982-237887AD80AF}"/>
              </a:ext>
            </a:extLst>
          </p:cNvPr>
          <p:cNvSpPr txBox="1"/>
          <p:nvPr/>
        </p:nvSpPr>
        <p:spPr>
          <a:xfrm>
            <a:off x="334667" y="5392600"/>
            <a:ext cx="111887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/>
              <a:t>Federação Espírita Brasileira. Conselho Federativo Nacional. ORIENTAÇÃO PARA O ATENDIMENTO ESPIRITUAL NO CENTRO ESPIRITA, capítulo 5, </a:t>
            </a:r>
            <a:r>
              <a:rPr lang="pt-BR" sz="1800" b="1" dirty="0" err="1"/>
              <a:t>pg</a:t>
            </a:r>
            <a:r>
              <a:rPr lang="pt-BR" sz="1800" b="1" dirty="0"/>
              <a:t> 25/26</a:t>
            </a:r>
          </a:p>
        </p:txBody>
      </p:sp>
      <p:pic>
        <p:nvPicPr>
          <p:cNvPr id="7" name="Picture 2" descr="Resultado de imagem para acolhimento na casa espirita">
            <a:extLst>
              <a:ext uri="{FF2B5EF4-FFF2-40B4-BE49-F238E27FC236}">
                <a16:creationId xmlns:a16="http://schemas.microsoft.com/office/drawing/2014/main" id="{665EF73E-9325-482A-BC5C-1C616CD8B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680" y="1145496"/>
            <a:ext cx="6382260" cy="424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A053E68-26FC-4F86-B5B3-78B92923120D}"/>
              </a:ext>
            </a:extLst>
          </p:cNvPr>
          <p:cNvSpPr txBox="1"/>
          <p:nvPr/>
        </p:nvSpPr>
        <p:spPr>
          <a:xfrm>
            <a:off x="490330" y="6348829"/>
            <a:ext cx="7598465" cy="40011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pt-BR" sz="2000" b="1" dirty="0"/>
              <a:t>RECEPÇÃO E ATENDIMENTO FRATERNO NA CASA ESPÍRITA</a:t>
            </a:r>
            <a:endParaRPr lang="pt-BR" sz="20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2011167-D227-4AE0-874F-53B0CA438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388" y="5710997"/>
            <a:ext cx="2372751" cy="157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60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9C0590-2026-4ACE-87EE-28A7DA794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851"/>
            <a:ext cx="10515600" cy="551405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pt-B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Fundamentos da recepção no Centro Espírita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9662A-3D3A-484B-A527-491704E24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1" y="1001486"/>
            <a:ext cx="11887200" cy="522703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t-BR" sz="8000" b="1" dirty="0"/>
              <a:t>  É necessário que o Centro Espírita desenvolva um trabalho de atendimento espiritual com </a:t>
            </a:r>
            <a:r>
              <a:rPr lang="pt-BR" sz="8000" b="1" dirty="0">
                <a:solidFill>
                  <a:schemeClr val="accent1">
                    <a:lumMod val="75000"/>
                  </a:schemeClr>
                </a:solidFill>
              </a:rPr>
              <a:t>calor humano e eficiência</a:t>
            </a:r>
            <a:r>
              <a:rPr lang="pt-BR" sz="8000" b="1" dirty="0"/>
              <a:t>, para acolher os que procuram ajuda ou informações.</a:t>
            </a:r>
          </a:p>
          <a:p>
            <a:pPr marL="0" indent="0">
              <a:buNone/>
            </a:pPr>
            <a:r>
              <a:rPr lang="pt-BR" sz="5900" dirty="0"/>
              <a:t>        </a:t>
            </a:r>
          </a:p>
          <a:p>
            <a:pPr marL="0" indent="0">
              <a:buNone/>
            </a:pPr>
            <a:r>
              <a:rPr lang="pt-BR" sz="5900" b="1" dirty="0"/>
              <a:t>      </a:t>
            </a:r>
            <a:r>
              <a:rPr lang="pt-BR" sz="8000" b="1" dirty="0">
                <a:solidFill>
                  <a:schemeClr val="accent1">
                    <a:lumMod val="75000"/>
                  </a:schemeClr>
                </a:solidFill>
              </a:rPr>
              <a:t>A Recepção, se fundamenta em três razões doutrinárias. São elas:</a:t>
            </a:r>
          </a:p>
          <a:p>
            <a:endParaRPr lang="pt-BR" sz="8000" dirty="0"/>
          </a:p>
          <a:p>
            <a:pPr marL="0" indent="0">
              <a:buNone/>
            </a:pPr>
            <a:r>
              <a:rPr lang="pt-BR" sz="5900" dirty="0"/>
              <a:t>       </a:t>
            </a:r>
            <a:r>
              <a:rPr lang="pt-BR" sz="5900" b="1" dirty="0"/>
              <a:t>a) </a:t>
            </a:r>
            <a:r>
              <a:rPr lang="pt-BR" sz="8000" b="1" dirty="0">
                <a:solidFill>
                  <a:schemeClr val="accent1">
                    <a:lumMod val="75000"/>
                  </a:schemeClr>
                </a:solidFill>
              </a:rPr>
              <a:t>Compromisso</a:t>
            </a:r>
            <a:r>
              <a:rPr lang="pt-BR" sz="5900" b="1" dirty="0"/>
              <a:t> </a:t>
            </a:r>
            <a:r>
              <a:rPr lang="pt-BR" sz="6700" b="1" dirty="0"/>
              <a:t>com Jesus para recepcionar, com fraternidade e interesse,         todos aqueles que são por Ele enviados à sua Casa, ou seja, o Centro Espírita. </a:t>
            </a:r>
            <a:r>
              <a:rPr lang="pt-BR" sz="6700" b="1" dirty="0">
                <a:solidFill>
                  <a:schemeClr val="accent1">
                    <a:lumMod val="75000"/>
                  </a:schemeClr>
                </a:solidFill>
              </a:rPr>
              <a:t>“Se alguém receber o que eu enviar, me recebe a mim , e quem me recebe a mim recebe aquele que me enviou”</a:t>
            </a:r>
            <a:r>
              <a:rPr lang="pt-BR" sz="5900" b="1" dirty="0">
                <a:solidFill>
                  <a:schemeClr val="accent1">
                    <a:lumMod val="75000"/>
                  </a:schemeClr>
                </a:solidFill>
              </a:rPr>
              <a:t> (João, 13:20)  </a:t>
            </a:r>
          </a:p>
          <a:p>
            <a:pPr marL="0" indent="0">
              <a:buNone/>
            </a:pPr>
            <a:endParaRPr lang="pt-BR" sz="5900" b="1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 </a:t>
            </a:r>
          </a:p>
        </p:txBody>
      </p:sp>
      <p:pic>
        <p:nvPicPr>
          <p:cNvPr id="6" name="Picture 4" descr="Resultado de imagem para RECEPÇão e acolhimento na casa espirita">
            <a:extLst>
              <a:ext uri="{FF2B5EF4-FFF2-40B4-BE49-F238E27FC236}">
                <a16:creationId xmlns:a16="http://schemas.microsoft.com/office/drawing/2014/main" id="{43D4ECE7-75AA-475D-A47A-9ABFBFB44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088" y="4774424"/>
            <a:ext cx="2743426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AC46EC3-8BEC-4241-B497-BDF8C885C18B}"/>
              </a:ext>
            </a:extLst>
          </p:cNvPr>
          <p:cNvSpPr txBox="1"/>
          <p:nvPr/>
        </p:nvSpPr>
        <p:spPr>
          <a:xfrm>
            <a:off x="516836" y="5487182"/>
            <a:ext cx="7686260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pt-BR" sz="2400" b="1" dirty="0"/>
              <a:t>RECEPÇÃO E ATENDIMENTO FRATERNO NA CASA ESPÍRITA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40431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9C0590-2026-4ACE-87EE-28A7DA794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851"/>
            <a:ext cx="10515600" cy="740344"/>
          </a:xfrm>
          <a:solidFill>
            <a:srgbClr val="FF0000"/>
          </a:solidFill>
        </p:spPr>
        <p:txBody>
          <a:bodyPr/>
          <a:lstStyle/>
          <a:p>
            <a:r>
              <a:rPr lang="pt-B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Fundamentos da recepção no Centro Espírita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9662A-3D3A-484B-A527-491704E24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1" y="1001486"/>
            <a:ext cx="11887200" cy="4683697"/>
          </a:xfrm>
        </p:spPr>
        <p:txBody>
          <a:bodyPr>
            <a:normAutofit fontScale="85000" lnSpcReduction="20000"/>
          </a:bodyPr>
          <a:lstStyle/>
          <a:p>
            <a:endParaRPr lang="pt-BR" sz="4100" b="1" dirty="0"/>
          </a:p>
          <a:p>
            <a:r>
              <a:rPr lang="pt-BR" sz="4100" b="1" dirty="0"/>
              <a:t>b) </a:t>
            </a:r>
            <a:r>
              <a:rPr lang="pt-BR" sz="4100" b="1" dirty="0">
                <a:solidFill>
                  <a:schemeClr val="accent1">
                    <a:lumMod val="50000"/>
                  </a:schemeClr>
                </a:solidFill>
              </a:rPr>
              <a:t>Caridade para com a Doutrina Espírita</a:t>
            </a:r>
            <a:r>
              <a:rPr lang="pt-BR" sz="4100" b="1" dirty="0"/>
              <a:t>, usando todos os meios lícitos e convenientes  para a sua popularização. </a:t>
            </a:r>
          </a:p>
          <a:p>
            <a:r>
              <a:rPr lang="pt-BR" sz="4100" b="1" dirty="0"/>
              <a:t>“Dois elementos hão de concorrer para o progresso do Espiritismo: o estabelecimento teórico da doutrina e os meios de popularizá-la” (KARDEC, Allan. Obras Póstumas – Projeto – 1868)</a:t>
            </a:r>
          </a:p>
          <a:p>
            <a:pPr marL="0" indent="0">
              <a:buNone/>
            </a:pPr>
            <a:endParaRPr lang="pt-BR" sz="4800" dirty="0"/>
          </a:p>
          <a:p>
            <a:pPr marL="0" indent="0">
              <a:buNone/>
            </a:pPr>
            <a:r>
              <a:rPr lang="pt-BR" sz="4800" dirty="0"/>
              <a:t>      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 </a:t>
            </a:r>
          </a:p>
        </p:txBody>
      </p:sp>
      <p:pic>
        <p:nvPicPr>
          <p:cNvPr id="6" name="Picture 4" descr="Resultado de imagem para RECEPÇão e acolhimento na casa espirita">
            <a:extLst>
              <a:ext uri="{FF2B5EF4-FFF2-40B4-BE49-F238E27FC236}">
                <a16:creationId xmlns:a16="http://schemas.microsoft.com/office/drawing/2014/main" id="{D685A12B-7E4E-4D55-9BE2-EFA985EBF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945" y="4943701"/>
            <a:ext cx="2743426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F35EE5A-0000-472C-B774-BE10A9C79B94}"/>
              </a:ext>
            </a:extLst>
          </p:cNvPr>
          <p:cNvSpPr txBox="1"/>
          <p:nvPr/>
        </p:nvSpPr>
        <p:spPr>
          <a:xfrm>
            <a:off x="1080052" y="6042588"/>
            <a:ext cx="7480851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pt-BR" sz="2400" b="1" dirty="0"/>
              <a:t>RECEPÇÃO E ATENDIMENTO FRATERNO NA CASA ESPÍRITA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38096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9C0590-2026-4ACE-87EE-28A7DA794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3" y="212752"/>
            <a:ext cx="10515600" cy="740344"/>
          </a:xfrm>
          <a:solidFill>
            <a:srgbClr val="FF0000"/>
          </a:solidFill>
        </p:spPr>
        <p:txBody>
          <a:bodyPr/>
          <a:lstStyle/>
          <a:p>
            <a:r>
              <a:rPr lang="pt-B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Fundamentos da recepção no Centro Espírita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9662A-3D3A-484B-A527-491704E24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263" y="1160061"/>
            <a:ext cx="11218459" cy="49094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pt-BR" sz="4800" dirty="0"/>
          </a:p>
          <a:p>
            <a:pPr marL="0" indent="0">
              <a:buNone/>
            </a:pPr>
            <a:r>
              <a:rPr lang="pt-BR" sz="4800" dirty="0"/>
              <a:t>      c) </a:t>
            </a:r>
            <a:r>
              <a:rPr lang="pt-BR" sz="4800" b="1" dirty="0">
                <a:solidFill>
                  <a:schemeClr val="accent1">
                    <a:lumMod val="50000"/>
                  </a:schemeClr>
                </a:solidFill>
              </a:rPr>
              <a:t>Amor pela Casa Espírita</a:t>
            </a:r>
            <a:r>
              <a:rPr lang="pt-BR" sz="4800" dirty="0"/>
              <a:t>, demonstrado no esforço de preservar-lhe  a boa imagem diante daqueles que a buscam para seu esclarecimento e consolo. </a:t>
            </a:r>
            <a:r>
              <a:rPr lang="pt-BR" sz="4800" dirty="0">
                <a:solidFill>
                  <a:schemeClr val="accent1">
                    <a:lumMod val="50000"/>
                  </a:schemeClr>
                </a:solidFill>
              </a:rPr>
              <a:t>“E se algum lugar (Centro Espírita) não vos receber ( com fraternidade) nem vos quiser ouvir   (com atenção) ao partirdes de lá , sacudi o pó de debaixo dos vossos pés em testemunho contra eles” (Marcos, 6:11)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BD0E34C-51E4-4973-8F2C-ADA42B00E75F}"/>
              </a:ext>
            </a:extLst>
          </p:cNvPr>
          <p:cNvSpPr txBox="1"/>
          <p:nvPr/>
        </p:nvSpPr>
        <p:spPr>
          <a:xfrm>
            <a:off x="344557" y="5271857"/>
            <a:ext cx="91040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/>
              <a:t>Federação Espírita Brasileira. Conselho Federativo Nacional. ORIENTAÇÃO PARA O ATENDIMENTO ESPIRITUAL NO CENTRO ESPIRITA, capítulo 5, </a:t>
            </a:r>
            <a:r>
              <a:rPr lang="pt-BR" sz="1800" b="1" dirty="0" err="1"/>
              <a:t>pg</a:t>
            </a:r>
            <a:r>
              <a:rPr lang="pt-BR" sz="1800" b="1" dirty="0"/>
              <a:t> 21/22</a:t>
            </a:r>
          </a:p>
        </p:txBody>
      </p:sp>
      <p:pic>
        <p:nvPicPr>
          <p:cNvPr id="6" name="Picture 4" descr="Resultado de imagem para RECEPÇão e acolhimento na casa espirita">
            <a:extLst>
              <a:ext uri="{FF2B5EF4-FFF2-40B4-BE49-F238E27FC236}">
                <a16:creationId xmlns:a16="http://schemas.microsoft.com/office/drawing/2014/main" id="{24861EC2-51A2-4048-9468-0D1497D6D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574" y="5032375"/>
            <a:ext cx="2743426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8393D19-09C4-48C0-9666-DFE621298D86}"/>
              </a:ext>
            </a:extLst>
          </p:cNvPr>
          <p:cNvSpPr txBox="1"/>
          <p:nvPr/>
        </p:nvSpPr>
        <p:spPr>
          <a:xfrm>
            <a:off x="808383" y="6275916"/>
            <a:ext cx="7527234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pt-BR" sz="2400" b="1" dirty="0"/>
              <a:t>RECEPÇÃO E ATENDIMENTO FRATERNO NA CASA ESPÍRITA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26307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sultado de imagem para RECEPÇão e acolhimento na casa espirita">
            <a:extLst>
              <a:ext uri="{FF2B5EF4-FFF2-40B4-BE49-F238E27FC236}">
                <a16:creationId xmlns:a16="http://schemas.microsoft.com/office/drawing/2014/main" id="{7D74B0E4-7770-4421-9DB5-2E5EA9C95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246" y="4956313"/>
            <a:ext cx="2436754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E54EC41-2500-473A-B242-E0440B52951A}"/>
              </a:ext>
            </a:extLst>
          </p:cNvPr>
          <p:cNvSpPr/>
          <p:nvPr/>
        </p:nvSpPr>
        <p:spPr>
          <a:xfrm>
            <a:off x="112541" y="6161860"/>
            <a:ext cx="9395056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pt-BR" sz="2800" b="1" dirty="0"/>
              <a:t>RECEPÇÃO E ATENDIMENTO FRATERNO NA CASA ESPÍRITA</a:t>
            </a:r>
            <a:endParaRPr lang="pt-BR" sz="2800" dirty="0"/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62AF9817-D5D6-4E08-812D-F5BFDA01D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1" y="1041009"/>
            <a:ext cx="4936537" cy="3915304"/>
          </a:xfrm>
        </p:spPr>
        <p:txBody>
          <a:bodyPr>
            <a:normAutofit/>
          </a:bodyPr>
          <a:lstStyle/>
          <a:p>
            <a:endParaRPr lang="pt-BR" sz="4000" b="1" dirty="0">
              <a:solidFill>
                <a:schemeClr val="accent1"/>
              </a:solidFill>
            </a:endParaRPr>
          </a:p>
          <a:p>
            <a:r>
              <a:rPr lang="pt-BR" sz="4000" b="1" dirty="0">
                <a:solidFill>
                  <a:schemeClr val="accent1"/>
                </a:solidFill>
              </a:rPr>
              <a:t>“ SERÁ QUE DEUS ME ACEITARÁ, ASSIM COMO SOU, TÃO FRACA E PECADORA?”</a:t>
            </a:r>
          </a:p>
        </p:txBody>
      </p:sp>
      <p:pic>
        <p:nvPicPr>
          <p:cNvPr id="6" name="Picture 2" descr="Resultado de imagem para acolhimento na casa espirita">
            <a:extLst>
              <a:ext uri="{FF2B5EF4-FFF2-40B4-BE49-F238E27FC236}">
                <a16:creationId xmlns:a16="http://schemas.microsoft.com/office/drawing/2014/main" id="{F3B5CED5-6C41-4EFD-97F7-49ADE7BFB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780" y="408026"/>
            <a:ext cx="6467679" cy="433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523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B4369-6B94-488F-BE85-F82CDE9FE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3762"/>
            <a:ext cx="12192000" cy="5114714"/>
          </a:xfrm>
          <a:solidFill>
            <a:srgbClr val="FF0000"/>
          </a:solidFill>
        </p:spPr>
        <p:txBody>
          <a:bodyPr/>
          <a:lstStyle/>
          <a:p>
            <a:r>
              <a:rPr lang="pt-BR" b="1" dirty="0"/>
              <a:t>RECEPÇÃO E DIÁLOGO FRATERNO</a:t>
            </a:r>
            <a:br>
              <a:rPr lang="pt-BR" b="1" dirty="0"/>
            </a:br>
            <a:r>
              <a:rPr lang="pt-BR" b="1" dirty="0"/>
              <a:t>NA CASA ESPÍRITA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6223A3-9F48-4423-8652-8BE4729F9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9071" y="5167446"/>
            <a:ext cx="9144000" cy="1655762"/>
          </a:xfrm>
          <a:solidFill>
            <a:srgbClr val="00B050"/>
          </a:solidFill>
        </p:spPr>
        <p:txBody>
          <a:bodyPr/>
          <a:lstStyle/>
          <a:p>
            <a:r>
              <a:rPr lang="pt-BR" b="1" dirty="0"/>
              <a:t>SOCIEDADE ESPÍRITA OBREIROS DO BEM</a:t>
            </a:r>
          </a:p>
          <a:p>
            <a:r>
              <a:rPr lang="pt-BR" b="1" dirty="0">
                <a:solidFill>
                  <a:schemeClr val="bg1"/>
                </a:solidFill>
              </a:rPr>
              <a:t>EDUCAÇÃO CONTINUADA</a:t>
            </a:r>
          </a:p>
          <a:p>
            <a:r>
              <a:rPr lang="pt-BR" b="1" dirty="0"/>
              <a:t>ATENDIMENTO FRATERNO</a:t>
            </a:r>
          </a:p>
        </p:txBody>
      </p:sp>
      <p:pic>
        <p:nvPicPr>
          <p:cNvPr id="1028" name="Picture 4" descr="Resultado de imagem para RECEPÇão e acolhimento na casa espirita">
            <a:extLst>
              <a:ext uri="{FF2B5EF4-FFF2-40B4-BE49-F238E27FC236}">
                <a16:creationId xmlns:a16="http://schemas.microsoft.com/office/drawing/2014/main" id="{6F73AA51-6013-4410-B881-B7C42BDD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" y="5158475"/>
            <a:ext cx="4047147" cy="248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RECEPÇão e acolhimento na casa espirita">
            <a:extLst>
              <a:ext uri="{FF2B5EF4-FFF2-40B4-BE49-F238E27FC236}">
                <a16:creationId xmlns:a16="http://schemas.microsoft.com/office/drawing/2014/main" id="{700E5DE7-11C5-446A-B22C-B9BD534D7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996" y="43762"/>
            <a:ext cx="6080274" cy="309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02 - IEMB\11 - SEOB\Minhas imagens\logotipoSEOB1.png">
            <a:extLst>
              <a:ext uri="{FF2B5EF4-FFF2-40B4-BE49-F238E27FC236}">
                <a16:creationId xmlns:a16="http://schemas.microsoft.com/office/drawing/2014/main" id="{B940B08E-5FF9-4FFC-BE5E-5EA1CA3B5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7106" y="5592209"/>
            <a:ext cx="1567404" cy="1222029"/>
          </a:xfrm>
          <a:prstGeom prst="rect">
            <a:avLst/>
          </a:prstGeom>
          <a:noFill/>
        </p:spPr>
      </p:pic>
      <p:pic>
        <p:nvPicPr>
          <p:cNvPr id="4" name="Picture 2" descr="Resultado de imagem para acolhimento na casa espirita">
            <a:extLst>
              <a:ext uri="{FF2B5EF4-FFF2-40B4-BE49-F238E27FC236}">
                <a16:creationId xmlns:a16="http://schemas.microsoft.com/office/drawing/2014/main" id="{6AA203C1-DE0E-48FC-8F5B-0F142AABE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2" y="43762"/>
            <a:ext cx="4655807" cy="309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329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sultado de imagem para RECEPÇão e acolhimento na casa espirita">
            <a:extLst>
              <a:ext uri="{FF2B5EF4-FFF2-40B4-BE49-F238E27FC236}">
                <a16:creationId xmlns:a16="http://schemas.microsoft.com/office/drawing/2014/main" id="{7D74B0E4-7770-4421-9DB5-2E5EA9C95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596" y="128195"/>
            <a:ext cx="2436754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E54EC41-2500-473A-B242-E0440B52951A}"/>
              </a:ext>
            </a:extLst>
          </p:cNvPr>
          <p:cNvSpPr/>
          <p:nvPr/>
        </p:nvSpPr>
        <p:spPr>
          <a:xfrm>
            <a:off x="112540" y="311705"/>
            <a:ext cx="9395056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pt-BR" sz="2800" b="1" dirty="0"/>
              <a:t>RECEPÇÃO E ATENDIMENTO FRATERNO NA CASA ESPÍRITA</a:t>
            </a:r>
            <a:endParaRPr lang="pt-BR" sz="2800" dirty="0"/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62AF9817-D5D6-4E08-812D-F5BFDA01D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1" y="1041009"/>
            <a:ext cx="5611779" cy="5505286"/>
          </a:xfrm>
        </p:spPr>
        <p:txBody>
          <a:bodyPr>
            <a:normAutofit/>
          </a:bodyPr>
          <a:lstStyle/>
          <a:p>
            <a:r>
              <a:rPr lang="pt-BR" dirty="0"/>
              <a:t>...”Envolvida por esses pensamentos profundos, Maria de </a:t>
            </a:r>
            <a:r>
              <a:rPr lang="pt-BR" dirty="0" err="1"/>
              <a:t>Magdala</a:t>
            </a:r>
            <a:r>
              <a:rPr lang="pt-BR" dirty="0"/>
              <a:t> penetrou o umbral humilde da residência de Simão Pedro, onde JESUS parecia esperá-la, tal a bondade com que a recebeu num grande sorriso. A recém chegada sentou-se com indefinível emoção a estrangular - lhe o peito.”                                    </a:t>
            </a:r>
          </a:p>
          <a:p>
            <a:r>
              <a:rPr lang="pt-BR" sz="2400" b="1" dirty="0">
                <a:solidFill>
                  <a:schemeClr val="accent1"/>
                </a:solidFill>
              </a:rPr>
              <a:t>A Boa Nova – Espírito Humberto de Campos – Francisco Candido Xavier  mensagem 20- Maria de </a:t>
            </a:r>
            <a:r>
              <a:rPr lang="pt-BR" sz="2400" b="1" dirty="0" err="1">
                <a:solidFill>
                  <a:schemeClr val="accent1"/>
                </a:solidFill>
              </a:rPr>
              <a:t>Magdala</a:t>
            </a:r>
            <a:endParaRPr lang="pt-BR" sz="2400" b="1" dirty="0">
              <a:solidFill>
                <a:schemeClr val="accent1"/>
              </a:solidFill>
            </a:endParaRPr>
          </a:p>
        </p:txBody>
      </p:sp>
      <p:pic>
        <p:nvPicPr>
          <p:cNvPr id="6" name="Picture 2" descr="Resultado de imagem para acolhimento na casa espirita">
            <a:extLst>
              <a:ext uri="{FF2B5EF4-FFF2-40B4-BE49-F238E27FC236}">
                <a16:creationId xmlns:a16="http://schemas.microsoft.com/office/drawing/2014/main" id="{F3B5CED5-6C41-4EFD-97F7-49ADE7BFB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321" y="1627226"/>
            <a:ext cx="6467679" cy="433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484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imensões espirituais do centro espírita!">
            <a:extLst>
              <a:ext uri="{FF2B5EF4-FFF2-40B4-BE49-F238E27FC236}">
                <a16:creationId xmlns:a16="http://schemas.microsoft.com/office/drawing/2014/main" id="{4CC30388-3A47-4B8A-8182-1B1574F675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641" y="19599"/>
            <a:ext cx="10450718" cy="593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esultado de imagem para RECEPÇão e acolhimento na casa espirita">
            <a:extLst>
              <a:ext uri="{FF2B5EF4-FFF2-40B4-BE49-F238E27FC236}">
                <a16:creationId xmlns:a16="http://schemas.microsoft.com/office/drawing/2014/main" id="{7D74B0E4-7770-4421-9DB5-2E5EA9C95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221" y="5012776"/>
            <a:ext cx="2743426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E54EC41-2500-473A-B242-E0440B52951A}"/>
              </a:ext>
            </a:extLst>
          </p:cNvPr>
          <p:cNvSpPr/>
          <p:nvPr/>
        </p:nvSpPr>
        <p:spPr>
          <a:xfrm>
            <a:off x="159025" y="6315181"/>
            <a:ext cx="8806149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pt-BR" sz="2800" b="1" dirty="0"/>
              <a:t>RECEPÇÃO E ATENDIMENTO FRATERNO NA CASA ESPÍRITA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39259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A973759-FF93-4638-A435-126C3D849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328" y="6617934"/>
            <a:ext cx="8468751" cy="4801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pt-BR" sz="2800" b="1" dirty="0"/>
              <a:t>RECEPÇÃO E ATENDIMENTO FRATERNO NA CASA ESPÍRITA</a:t>
            </a:r>
            <a:endParaRPr lang="pt-BR" sz="2800" dirty="0"/>
          </a:p>
        </p:txBody>
      </p:sp>
      <p:pic>
        <p:nvPicPr>
          <p:cNvPr id="5" name="Picture 4" descr="Resultado de imagem para RECEPÇão e acolhimento na casa espirita">
            <a:extLst>
              <a:ext uri="{FF2B5EF4-FFF2-40B4-BE49-F238E27FC236}">
                <a16:creationId xmlns:a16="http://schemas.microsoft.com/office/drawing/2014/main" id="{4067C33A-F25E-41B4-909E-FD99BA0D1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246" y="5439179"/>
            <a:ext cx="2743426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m para USANDO CELULAR NA MISSA">
            <a:extLst>
              <a:ext uri="{FF2B5EF4-FFF2-40B4-BE49-F238E27FC236}">
                <a16:creationId xmlns:a16="http://schemas.microsoft.com/office/drawing/2014/main" id="{6E2BBD11-3C10-4A60-98B4-6E72B3E62B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66" y="115389"/>
            <a:ext cx="9717521" cy="532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72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USANDO CELULAR NA CASA ESPIRITA">
            <a:extLst>
              <a:ext uri="{FF2B5EF4-FFF2-40B4-BE49-F238E27FC236}">
                <a16:creationId xmlns:a16="http://schemas.microsoft.com/office/drawing/2014/main" id="{2C24E97E-A36C-4676-8EBC-0A9CA5241A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1" y="0"/>
            <a:ext cx="4128520" cy="593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USANDO CELULAR NA CASA ESPIRITA">
            <a:extLst>
              <a:ext uri="{FF2B5EF4-FFF2-40B4-BE49-F238E27FC236}">
                <a16:creationId xmlns:a16="http://schemas.microsoft.com/office/drawing/2014/main" id="{155C81C3-6D19-40DE-AFFE-3CE6C3F18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193" y="22681"/>
            <a:ext cx="8997726" cy="480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97644FA-F4AD-4529-A2CE-6422C71C968F}"/>
              </a:ext>
            </a:extLst>
          </p:cNvPr>
          <p:cNvSpPr/>
          <p:nvPr/>
        </p:nvSpPr>
        <p:spPr>
          <a:xfrm>
            <a:off x="323032" y="6057082"/>
            <a:ext cx="8997727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pt-BR" sz="2800" b="1" dirty="0"/>
              <a:t>RECEPÇÃO E ATENDIMENTO FRATERNO NA CASA ESPÍRITA</a:t>
            </a:r>
            <a:endParaRPr lang="pt-BR" sz="2800" dirty="0"/>
          </a:p>
        </p:txBody>
      </p:sp>
      <p:pic>
        <p:nvPicPr>
          <p:cNvPr id="7" name="Picture 4" descr="Resultado de imagem para RECEPÇão e acolhimento na casa espirita">
            <a:extLst>
              <a:ext uri="{FF2B5EF4-FFF2-40B4-BE49-F238E27FC236}">
                <a16:creationId xmlns:a16="http://schemas.microsoft.com/office/drawing/2014/main" id="{6E64E4A8-D714-4251-A957-8EFB8D5CA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552" y="5341494"/>
            <a:ext cx="2743426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76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Resultado de imagem para RECEPÇão e acolhimento na casa espirita">
            <a:extLst>
              <a:ext uri="{FF2B5EF4-FFF2-40B4-BE49-F238E27FC236}">
                <a16:creationId xmlns:a16="http://schemas.microsoft.com/office/drawing/2014/main" id="{A4313D1E-3370-449B-849E-A7288255E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861" y="4494108"/>
            <a:ext cx="3577881" cy="238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DA4F76-7399-45F3-93AE-E276A856C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1" y="841829"/>
            <a:ext cx="11760591" cy="5840324"/>
          </a:xfrm>
        </p:spPr>
        <p:txBody>
          <a:bodyPr/>
          <a:lstStyle/>
          <a:p>
            <a:r>
              <a:rPr lang="pt-BR" dirty="0"/>
              <a:t>“ Quando estamos na porta de entrada temos esse papel de nos colocarmos de forma fraterna, cumprimentando as pessoas amigavelmente como alguém que diz. –”Que bom que você veio.”</a:t>
            </a:r>
          </a:p>
          <a:p>
            <a:pPr marL="0" indent="0" algn="just">
              <a:buNone/>
            </a:pPr>
            <a:r>
              <a:rPr lang="pt-BR" dirty="0"/>
              <a:t>      </a:t>
            </a:r>
            <a:r>
              <a:rPr lang="pt-BR" b="1" dirty="0"/>
              <a:t>Ser bem recebido pode fazer muita diferença ao longo de todo tempo de permanência. Mesmo que a palestra não tenha sido tão boa, ou que não tenha entendido algo de que fizeram, aquele sentimento positivo gerado na Recepção pode impregnar o psiquismo do visitante e lhe marcar as emoções de modo a querer voltar, por saber que ali ele é bem vindo.”                       </a:t>
            </a:r>
            <a:r>
              <a:rPr lang="pt-BR" dirty="0"/>
              <a:t>                                </a:t>
            </a:r>
          </a:p>
          <a:p>
            <a:pPr marL="0" indent="0" algn="ctr">
              <a:buNone/>
            </a:pPr>
            <a:r>
              <a:rPr lang="pt-BR" sz="2400" dirty="0"/>
              <a:t>                                                                 </a:t>
            </a:r>
            <a:r>
              <a:rPr lang="pt-BR" sz="2400" b="1" dirty="0">
                <a:solidFill>
                  <a:schemeClr val="accent1"/>
                </a:solidFill>
              </a:rPr>
              <a:t>Marlon </a:t>
            </a:r>
            <a:r>
              <a:rPr lang="pt-BR" sz="2400" b="1" dirty="0" err="1">
                <a:solidFill>
                  <a:schemeClr val="accent1"/>
                </a:solidFill>
              </a:rPr>
              <a:t>Reikdal</a:t>
            </a:r>
            <a:r>
              <a:rPr lang="pt-BR" sz="2400" b="1" dirty="0">
                <a:solidFill>
                  <a:schemeClr val="accent1"/>
                </a:solidFill>
              </a:rPr>
              <a:t> – Diálogo Fraterno- Ética e Técnica </a:t>
            </a:r>
            <a:r>
              <a:rPr lang="pt-BR" sz="2400" b="1" dirty="0" err="1">
                <a:solidFill>
                  <a:schemeClr val="accent1"/>
                </a:solidFill>
              </a:rPr>
              <a:t>Cap</a:t>
            </a:r>
            <a:r>
              <a:rPr lang="pt-BR" sz="2400" b="1" dirty="0">
                <a:solidFill>
                  <a:schemeClr val="accent1"/>
                </a:solidFill>
              </a:rPr>
              <a:t> 4</a:t>
            </a:r>
          </a:p>
        </p:txBody>
      </p:sp>
      <p:pic>
        <p:nvPicPr>
          <p:cNvPr id="3074" name="Picture 2" descr="Resultado de imagem para obsessão espiritismo">
            <a:extLst>
              <a:ext uri="{FF2B5EF4-FFF2-40B4-BE49-F238E27FC236}">
                <a16:creationId xmlns:a16="http://schemas.microsoft.com/office/drawing/2014/main" id="{C9DD83BB-552E-4F19-8F51-31116ABC3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3005"/>
            <a:ext cx="3660797" cy="234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obsessão espiritismo">
            <a:extLst>
              <a:ext uri="{FF2B5EF4-FFF2-40B4-BE49-F238E27FC236}">
                <a16:creationId xmlns:a16="http://schemas.microsoft.com/office/drawing/2014/main" id="{1A97ED0F-AC71-4896-9625-19DD72865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97" y="4513005"/>
            <a:ext cx="4521913" cy="230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C3E59B6-794B-4168-958E-303A34AF876D}"/>
              </a:ext>
            </a:extLst>
          </p:cNvPr>
          <p:cNvSpPr/>
          <p:nvPr/>
        </p:nvSpPr>
        <p:spPr>
          <a:xfrm>
            <a:off x="623616" y="296650"/>
            <a:ext cx="7552196" cy="46166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pt-BR" sz="2400" b="1" dirty="0"/>
              <a:t>RECEPÇÃO E ATENDIMENTO FRATERNO NA CASA ESPÍRITA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91710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etor de comunicação &#10; ">
            <a:extLst>
              <a:ext uri="{FF2B5EF4-FFF2-40B4-BE49-F238E27FC236}">
                <a16:creationId xmlns:a16="http://schemas.microsoft.com/office/drawing/2014/main" id="{931DC202-0726-4CE3-AB48-9D5D57E8B7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795130"/>
            <a:ext cx="12311269" cy="698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esultado de imagem para RECEPÇão e acolhimento na casa espirita">
            <a:extLst>
              <a:ext uri="{FF2B5EF4-FFF2-40B4-BE49-F238E27FC236}">
                <a16:creationId xmlns:a16="http://schemas.microsoft.com/office/drawing/2014/main" id="{E65D2752-890C-44AF-884C-FC0240819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618" y="5276790"/>
            <a:ext cx="2743426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955E41B-F4F8-41EB-9C39-8D96E73359B6}"/>
              </a:ext>
            </a:extLst>
          </p:cNvPr>
          <p:cNvSpPr/>
          <p:nvPr/>
        </p:nvSpPr>
        <p:spPr>
          <a:xfrm>
            <a:off x="247084" y="6328992"/>
            <a:ext cx="9295310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pt-BR" sz="2800" b="1" dirty="0"/>
              <a:t>RECEPÇÃO E ATENDIMENTO FRATERNO NA CASA ESPÍRITA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973369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• ARMAS NA ESPIRITUALIDADE &#10;• - (...) E as armas? – disse Alfredo, &#10;pressuroso – não temos balas de aço, mas &#10;temos projét...">
            <a:extLst>
              <a:ext uri="{FF2B5EF4-FFF2-40B4-BE49-F238E27FC236}">
                <a16:creationId xmlns:a16="http://schemas.microsoft.com/office/drawing/2014/main" id="{77A7A24E-1C0B-4DC2-97CF-F54FF22111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19268" y="0"/>
            <a:ext cx="12191999" cy="610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C8C8B356-D7D0-43DB-908E-7DBC5810ED4A}"/>
              </a:ext>
            </a:extLst>
          </p:cNvPr>
          <p:cNvSpPr/>
          <p:nvPr/>
        </p:nvSpPr>
        <p:spPr>
          <a:xfrm>
            <a:off x="154318" y="6334780"/>
            <a:ext cx="8794523" cy="52322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pt-BR" sz="2800" b="1" dirty="0"/>
              <a:t>RECEPÇÃO E ATENDIMENTO FRATERNO NA CASA ESPÍRITA</a:t>
            </a:r>
            <a:endParaRPr lang="pt-BR" sz="2800" dirty="0"/>
          </a:p>
        </p:txBody>
      </p:sp>
      <p:pic>
        <p:nvPicPr>
          <p:cNvPr id="5" name="Picture 4" descr="Resultado de imagem para RECEPÇão e acolhimento na casa espirita">
            <a:extLst>
              <a:ext uri="{FF2B5EF4-FFF2-40B4-BE49-F238E27FC236}">
                <a16:creationId xmlns:a16="http://schemas.microsoft.com/office/drawing/2014/main" id="{9AA81747-09E3-4E53-81B3-28519758E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734" y="5788"/>
            <a:ext cx="2743426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725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C8C8B356-D7D0-43DB-908E-7DBC5810ED4A}"/>
              </a:ext>
            </a:extLst>
          </p:cNvPr>
          <p:cNvSpPr/>
          <p:nvPr/>
        </p:nvSpPr>
        <p:spPr>
          <a:xfrm>
            <a:off x="286840" y="229080"/>
            <a:ext cx="8794523" cy="52322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pt-BR" sz="2800" b="1" dirty="0"/>
              <a:t>RECEPÇÃO E ATENDIMENTO FRATERNO NA CASA ESPÍRITA</a:t>
            </a:r>
            <a:endParaRPr lang="pt-BR" sz="2800" dirty="0"/>
          </a:p>
        </p:txBody>
      </p:sp>
      <p:pic>
        <p:nvPicPr>
          <p:cNvPr id="5" name="Picture 4" descr="Resultado de imagem para RECEPÇão e acolhimento na casa espirita">
            <a:extLst>
              <a:ext uri="{FF2B5EF4-FFF2-40B4-BE49-F238E27FC236}">
                <a16:creationId xmlns:a16="http://schemas.microsoft.com/office/drawing/2014/main" id="{9AA81747-09E3-4E53-81B3-28519758E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734" y="5788"/>
            <a:ext cx="2743426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esus é Nosso Mestre Modelo e Guia da Humanidade - Verdade Luz">
            <a:extLst>
              <a:ext uri="{FF2B5EF4-FFF2-40B4-BE49-F238E27FC236}">
                <a16:creationId xmlns:a16="http://schemas.microsoft.com/office/drawing/2014/main" id="{0093BF53-89C5-4C9E-8182-42285BADB5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40" y="918600"/>
            <a:ext cx="6242913" cy="610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39FB763B-A677-4CD6-8E1C-6E244001291E}"/>
              </a:ext>
            </a:extLst>
          </p:cNvPr>
          <p:cNvSpPr/>
          <p:nvPr/>
        </p:nvSpPr>
        <p:spPr>
          <a:xfrm>
            <a:off x="6781800" y="1619250"/>
            <a:ext cx="4933950" cy="5232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/>
              <a:t>“ABSTENHA-TE DE CONVERSAÇÕES IMPROFÍCUAS...”</a:t>
            </a:r>
          </a:p>
        </p:txBody>
      </p:sp>
    </p:spTree>
    <p:extLst>
      <p:ext uri="{BB962C8B-B14F-4D97-AF65-F5344CB8AC3E}">
        <p14:creationId xmlns:p14="http://schemas.microsoft.com/office/powerpoint/2010/main" val="2194559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DA4F76-7399-45F3-93AE-E276A856C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74" y="1420836"/>
            <a:ext cx="11690252" cy="5909677"/>
          </a:xfrm>
        </p:spPr>
        <p:txBody>
          <a:bodyPr/>
          <a:lstStyle/>
          <a:p>
            <a:r>
              <a:rPr lang="pt-BR" sz="3200" dirty="0"/>
              <a:t>“Outrossim, a</a:t>
            </a:r>
            <a:r>
              <a:rPr lang="pt-BR" sz="3200" b="1" dirty="0">
                <a:solidFill>
                  <a:srgbClr val="FF0000"/>
                </a:solidFill>
              </a:rPr>
              <a:t> Recepção </a:t>
            </a:r>
            <a:r>
              <a:rPr lang="pt-BR" sz="3200" dirty="0"/>
              <a:t>tem outro papel importante, que vai além do simples cumprimento. </a:t>
            </a:r>
            <a:r>
              <a:rPr lang="pt-BR" sz="3200" b="1" dirty="0">
                <a:solidFill>
                  <a:srgbClr val="FF0000"/>
                </a:solidFill>
              </a:rPr>
              <a:t>É o local onde formamos uma comissão de frente e precisamos estar cheios de boas  energias para oferecer contenção àqueles que chegam  perturbados</a:t>
            </a:r>
            <a:r>
              <a:rPr lang="pt-BR" sz="3200" dirty="0"/>
              <a:t>. Podemos </a:t>
            </a:r>
            <a:r>
              <a:rPr lang="pt-BR" sz="3200" dirty="0" err="1"/>
              <a:t>alterar-lhes</a:t>
            </a:r>
            <a:r>
              <a:rPr lang="pt-BR" sz="3200" dirty="0"/>
              <a:t> o padrão vibratório. Imprimindo novos ares para os indivíduos   que se apresentam mal-humorados e raivosos, para a família que discutiu no carro até o estacionamento antes de descer, para o desesperançado e para o obsidiado, desfazendo o vínculo espiritual negativo, mesmo que provisoriamente, por estabelecer uma sintonia positiva.....Poderá, dessa forma, abrir-se às palavras do expositor, às energias do passe ou às orientações do Fraterno”</a:t>
            </a:r>
          </a:p>
          <a:p>
            <a:r>
              <a:rPr lang="pt-BR" dirty="0"/>
              <a:t>                                                  </a:t>
            </a:r>
            <a:r>
              <a:rPr lang="pt-BR" sz="2400" b="1" dirty="0">
                <a:solidFill>
                  <a:schemeClr val="accent1"/>
                </a:solidFill>
              </a:rPr>
              <a:t>Marlon </a:t>
            </a:r>
            <a:r>
              <a:rPr lang="pt-BR" sz="2400" b="1" dirty="0" err="1">
                <a:solidFill>
                  <a:schemeClr val="accent1"/>
                </a:solidFill>
              </a:rPr>
              <a:t>Reikdal</a:t>
            </a:r>
            <a:r>
              <a:rPr lang="pt-BR" sz="2400" b="1" dirty="0">
                <a:solidFill>
                  <a:schemeClr val="accent1"/>
                </a:solidFill>
              </a:rPr>
              <a:t> – Diálogo Fraterno- Ética e Técnica </a:t>
            </a:r>
            <a:r>
              <a:rPr lang="pt-BR" sz="2400" b="1" dirty="0" err="1">
                <a:solidFill>
                  <a:schemeClr val="accent1"/>
                </a:solidFill>
              </a:rPr>
              <a:t>Cap</a:t>
            </a:r>
            <a:r>
              <a:rPr lang="pt-BR" sz="2400" b="1" dirty="0">
                <a:solidFill>
                  <a:schemeClr val="accent1"/>
                </a:solidFill>
              </a:rPr>
              <a:t> 4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AA3F5C4-387A-48EC-9383-AADA941AB59E}"/>
              </a:ext>
            </a:extLst>
          </p:cNvPr>
          <p:cNvSpPr/>
          <p:nvPr/>
        </p:nvSpPr>
        <p:spPr>
          <a:xfrm>
            <a:off x="250874" y="127152"/>
            <a:ext cx="8794523" cy="52322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pt-BR" sz="2800" b="1" dirty="0"/>
              <a:t>RECEPÇÃO E ATENDIMENTO FRATERNO NA CASA ESPÍRITA</a:t>
            </a:r>
            <a:endParaRPr lang="pt-BR" sz="2800" dirty="0"/>
          </a:p>
        </p:txBody>
      </p:sp>
      <p:pic>
        <p:nvPicPr>
          <p:cNvPr id="7" name="Picture 4" descr="Resultado de imagem para RECEPÇão e acolhimento na casa espirita">
            <a:extLst>
              <a:ext uri="{FF2B5EF4-FFF2-40B4-BE49-F238E27FC236}">
                <a16:creationId xmlns:a16="http://schemas.microsoft.com/office/drawing/2014/main" id="{5F61381E-1AB8-46E7-B1EA-9A1F4D987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700" y="0"/>
            <a:ext cx="2743426" cy="154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123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• O instante da prece inicial a &#10;Jesus é proferido nos dois &#10;planos, Espiritual e material, &#10;interligados no mesmo &#10;propós...">
            <a:extLst>
              <a:ext uri="{FF2B5EF4-FFF2-40B4-BE49-F238E27FC236}">
                <a16:creationId xmlns:a16="http://schemas.microsoft.com/office/drawing/2014/main" id="{D772F558-BCD4-4970-8EF9-A019CB8AD9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3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B3C9DC9-CA98-4287-A514-C085C82A3FD5}"/>
              </a:ext>
            </a:extLst>
          </p:cNvPr>
          <p:cNvSpPr/>
          <p:nvPr/>
        </p:nvSpPr>
        <p:spPr>
          <a:xfrm>
            <a:off x="0" y="6334780"/>
            <a:ext cx="8943811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pt-BR" sz="2800" b="1" dirty="0"/>
              <a:t>RECEPÇÃO E ATENDIMENTO FRATERNO NA CASA ESPÍRITA</a:t>
            </a:r>
            <a:endParaRPr lang="pt-BR" sz="2800" dirty="0"/>
          </a:p>
        </p:txBody>
      </p:sp>
      <p:pic>
        <p:nvPicPr>
          <p:cNvPr id="4" name="Picture 4" descr="Resultado de imagem para RECEPÇão e acolhimento na casa espirita">
            <a:extLst>
              <a:ext uri="{FF2B5EF4-FFF2-40B4-BE49-F238E27FC236}">
                <a16:creationId xmlns:a16="http://schemas.microsoft.com/office/drawing/2014/main" id="{3A0B1B33-09A9-453C-845E-D438BAD56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73" y="5550999"/>
            <a:ext cx="1995427" cy="132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298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F510E0-E2A3-42C5-A1E6-9B12A3135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271"/>
            <a:ext cx="10515600" cy="79513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pt-BR" b="1" dirty="0"/>
              <a:t>CONSIDERAÇÕES INICIAIS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DA4F76-7399-45F3-93AE-E276A856C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1"/>
            <a:ext cx="10515600" cy="419217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t-BR" sz="2400" b="1" dirty="0">
              <a:solidFill>
                <a:schemeClr val="accent1"/>
              </a:solidFill>
            </a:endParaRPr>
          </a:p>
          <a:p>
            <a:endParaRPr lang="pt-BR" sz="1800" b="1" dirty="0">
              <a:solidFill>
                <a:schemeClr val="accent1"/>
              </a:solidFill>
            </a:endParaRPr>
          </a:p>
          <a:p>
            <a:r>
              <a:rPr lang="pt-BR" sz="12800" dirty="0"/>
              <a:t>Em mensagem recebida pelo médium Francisco Cândido Xavier em 1963, o  Espírito Bezerra de Menezes esclarece-nos que:                  </a:t>
            </a:r>
          </a:p>
          <a:p>
            <a:r>
              <a:rPr lang="pt-BR" sz="12800" dirty="0"/>
              <a:t>    A Casa Espírita deve ser uma instituição que represente os braços do Mestre abertos e estendidos a envolver todos os irmãos que Ele nos encaminhar, pois, que o Centro Espírita é a casa em que as almas encarnadas e desencarnadas podem encontrar Jesus, através de seus trabalhadores.</a:t>
            </a:r>
          </a:p>
          <a:p>
            <a:endParaRPr lang="pt-BR" sz="5800" dirty="0"/>
          </a:p>
          <a:p>
            <a:r>
              <a:rPr lang="pt-BR" sz="4800" b="1" dirty="0"/>
              <a:t>Federação Espírita Brasileira. Conselho Federativo Nacional. ORIENTAÇÃO PARA O ATENDIMENTO ESPIRITUAL NO CENTRO</a:t>
            </a:r>
          </a:p>
          <a:p>
            <a:r>
              <a:rPr lang="pt-BR" sz="4800" b="1" dirty="0"/>
              <a:t>ESPIRITA~, capítulo 5, </a:t>
            </a:r>
            <a:r>
              <a:rPr lang="pt-BR" sz="4800" b="1" dirty="0" err="1"/>
              <a:t>pg</a:t>
            </a:r>
            <a:r>
              <a:rPr lang="pt-BR" sz="4800" b="1" dirty="0"/>
              <a:t> 21</a:t>
            </a:r>
          </a:p>
          <a:p>
            <a:endParaRPr lang="pt-BR" sz="2800" b="1" dirty="0">
              <a:solidFill>
                <a:schemeClr val="accent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306330F-80B9-4CAE-B2F5-566ECE1C4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062" y="4669084"/>
            <a:ext cx="4048095" cy="269466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E39754B-A20E-4636-87CC-44278D14957A}"/>
              </a:ext>
            </a:extLst>
          </p:cNvPr>
          <p:cNvSpPr/>
          <p:nvPr/>
        </p:nvSpPr>
        <p:spPr>
          <a:xfrm>
            <a:off x="225287" y="5754807"/>
            <a:ext cx="7918618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pt-BR" sz="2800" b="1" dirty="0"/>
              <a:t>RECEPÇÃO E DIÁLOGO FRATERNO NA CASA ESPÍRITA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81820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9C0590-2026-4ACE-87EE-28A7DA794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4562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pt-BR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Qualidade no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tendimento</a:t>
            </a:r>
            <a:endParaRPr lang="pt-BR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9662A-3D3A-484B-A527-491704E24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417983"/>
            <a:ext cx="11640457" cy="4794132"/>
          </a:xfrm>
        </p:spPr>
        <p:txBody>
          <a:bodyPr>
            <a:normAutofit lnSpcReduction="10000"/>
          </a:bodyPr>
          <a:lstStyle/>
          <a:p>
            <a:r>
              <a:rPr lang="pt-BR" dirty="0"/>
              <a:t>   O conceito de qualidade no atendimento refere-se à busca da excelência para todas as atividades de um processo. Pode-se considerar como o modo que o Centro Espirita se relaciona com o seu público, agregando valor aos serviços a ele destinados.</a:t>
            </a:r>
          </a:p>
          <a:p>
            <a:endParaRPr lang="pt-BR" dirty="0"/>
          </a:p>
          <a:p>
            <a:r>
              <a:rPr lang="pt-BR" dirty="0"/>
              <a:t>São muitos os atributos ou indicadores de qualidade dos serviços do ponto de vista dos usuários . Entre estes, podem ser destacados a </a:t>
            </a:r>
            <a:r>
              <a:rPr lang="pt-BR" b="1" dirty="0"/>
              <a:t>cortesia, a orientação segura, a eficiência, a eficácia, a ética, a agilidade no atendimento</a:t>
            </a:r>
            <a:r>
              <a:rPr lang="pt-BR" dirty="0"/>
              <a:t>, entre outros.</a:t>
            </a:r>
          </a:p>
          <a:p>
            <a:endParaRPr lang="pt-BR" dirty="0"/>
          </a:p>
          <a:p>
            <a:r>
              <a:rPr lang="pt-BR" sz="1500" b="1" dirty="0"/>
              <a:t>Federação Espírita Brasileira. Conselho Federativo Nacional. ORIENTAÇÃO PARA O ATENDIMENTO ESPIRITUAL NO CENTRO ESPIRITA~, capítulo 5, </a:t>
            </a:r>
            <a:r>
              <a:rPr lang="pt-BR" sz="1500" b="1" dirty="0" err="1"/>
              <a:t>pg</a:t>
            </a:r>
            <a:r>
              <a:rPr lang="pt-BR" sz="1500" b="1" dirty="0"/>
              <a:t> 26</a:t>
            </a: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69ACF47-DB23-4242-9FA2-7AB43FED05E5}"/>
              </a:ext>
            </a:extLst>
          </p:cNvPr>
          <p:cNvSpPr txBox="1"/>
          <p:nvPr/>
        </p:nvSpPr>
        <p:spPr>
          <a:xfrm>
            <a:off x="638630" y="6212115"/>
            <a:ext cx="8010070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pt-BR" sz="2400" b="1" dirty="0"/>
              <a:t>RECEPÇÃO E ATENDIMENTO FRATERNO NA CASA ESPÍRITA</a:t>
            </a:r>
            <a:endParaRPr lang="pt-BR" sz="2400" dirty="0"/>
          </a:p>
        </p:txBody>
      </p:sp>
      <p:pic>
        <p:nvPicPr>
          <p:cNvPr id="6" name="Picture 4" descr="Resultado de imagem para RECEPÇão e acolhimento na casa espirita">
            <a:extLst>
              <a:ext uri="{FF2B5EF4-FFF2-40B4-BE49-F238E27FC236}">
                <a16:creationId xmlns:a16="http://schemas.microsoft.com/office/drawing/2014/main" id="{5907C245-97B5-4275-A03B-2F084E73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73" y="5550999"/>
            <a:ext cx="1995427" cy="132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00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9C0590-2026-4ACE-87EE-28A7DA794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788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t-BR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esenvolvimento da Atividade</a:t>
            </a:r>
            <a:endParaRPr lang="pt-BR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9662A-3D3A-484B-A527-491704E24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325217"/>
            <a:ext cx="11698514" cy="4553070"/>
          </a:xfrm>
        </p:spPr>
        <p:txBody>
          <a:bodyPr>
            <a:normAutofit/>
          </a:bodyPr>
          <a:lstStyle/>
          <a:p>
            <a:r>
              <a:rPr lang="pt-BR" dirty="0"/>
              <a:t>   A pessoa que chega pela primeira vez no Centro Espírita geralmente tem uma série de dúvidas a respeito do seu funcionamento. Muitas vezes nem sabe o que irá encontrar ali, haja vista a grande confusão que há na sociedade sobre </a:t>
            </a:r>
            <a:r>
              <a:rPr lang="pt-BR" b="1" i="1" dirty="0"/>
              <a:t>o que é e o que não é Espiritismo.</a:t>
            </a:r>
          </a:p>
          <a:p>
            <a:endParaRPr lang="pt-BR" dirty="0"/>
          </a:p>
          <a:p>
            <a:r>
              <a:rPr lang="pt-BR" i="1" dirty="0"/>
              <a:t>   Tendo</a:t>
            </a:r>
            <a:r>
              <a:rPr lang="pt-BR" dirty="0"/>
              <a:t> uma recepção, que pode ser uma simples mesa ou uma sala, o individuo poderá se dirigir para lá e obter as informações sobre horário de funcionamento da Casa, trabalhos desenvolvidos etc.</a:t>
            </a:r>
            <a:r>
              <a:rPr lang="pt-BR" i="1" dirty="0"/>
              <a:t> </a:t>
            </a:r>
          </a:p>
          <a:p>
            <a:endParaRPr lang="pt-BR" b="1" i="1" dirty="0"/>
          </a:p>
          <a:p>
            <a:r>
              <a:rPr lang="pt-BR" sz="1600" b="1" dirty="0"/>
              <a:t>Federação Espírita Brasileira. Conselho Federativo Nacional. ORIENTAÇÃO PARA O ATENDIMENTO ESPIRITUAL NO CENTRO ESPIRITA~, capítulo 5, </a:t>
            </a:r>
            <a:r>
              <a:rPr lang="pt-BR" sz="1600" b="1" dirty="0" err="1"/>
              <a:t>pg</a:t>
            </a:r>
            <a:r>
              <a:rPr lang="pt-BR" sz="1600" b="1" dirty="0"/>
              <a:t> 26</a:t>
            </a:r>
          </a:p>
          <a:p>
            <a:endParaRPr lang="pt-BR" b="1" i="1" dirty="0"/>
          </a:p>
          <a:p>
            <a:pPr marL="0" indent="0">
              <a:buNone/>
            </a:pPr>
            <a:endParaRPr lang="pt-BR" i="1" dirty="0"/>
          </a:p>
        </p:txBody>
      </p:sp>
      <p:pic>
        <p:nvPicPr>
          <p:cNvPr id="4" name="Picture 4" descr="Resultado de imagem para RECEPÇão e acolhimento na casa espirita">
            <a:extLst>
              <a:ext uri="{FF2B5EF4-FFF2-40B4-BE49-F238E27FC236}">
                <a16:creationId xmlns:a16="http://schemas.microsoft.com/office/drawing/2014/main" id="{89509CC9-277E-4A23-96DE-3315668D6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884" y="5580061"/>
            <a:ext cx="1920400" cy="12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8436369-10C1-4FD6-86E8-2BBBDDD348DC}"/>
              </a:ext>
            </a:extLst>
          </p:cNvPr>
          <p:cNvSpPr/>
          <p:nvPr/>
        </p:nvSpPr>
        <p:spPr>
          <a:xfrm>
            <a:off x="0" y="6334780"/>
            <a:ext cx="8943811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pt-BR" sz="2800" b="1" dirty="0"/>
              <a:t>RECEPÇÃO E ATENDIMENTO FRATERNO NA CASA ESPÍRITA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067988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9C0590-2026-4ACE-87EE-28A7DA794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788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t-BR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esenvolvimento da Atividade</a:t>
            </a:r>
            <a:endParaRPr lang="pt-BR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9662A-3D3A-484B-A527-491704E24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14" y="1325217"/>
            <a:ext cx="11480800" cy="4916557"/>
          </a:xfrm>
        </p:spPr>
        <p:txBody>
          <a:bodyPr>
            <a:normAutofit lnSpcReduction="10000"/>
          </a:bodyPr>
          <a:lstStyle/>
          <a:p>
            <a:r>
              <a:rPr lang="pt-BR" dirty="0"/>
              <a:t>É necessário que a pessoa responsável pela   recepção tenha </a:t>
            </a:r>
            <a:r>
              <a:rPr lang="pt-BR" b="1" dirty="0"/>
              <a:t>total conhecimento das atividades realizadas no Centro Espirita e que se mantenha sempre em uma postura simpática</a:t>
            </a:r>
            <a:r>
              <a:rPr lang="pt-BR" dirty="0"/>
              <a:t>. Precisamos lembrar que a recepção é  o primeiro contato do visitante com o Centro Espírita. E quase sempre é a primeira impressão que cativará ou afastará o público.</a:t>
            </a:r>
          </a:p>
          <a:p>
            <a:endParaRPr lang="pt-BR" dirty="0"/>
          </a:p>
          <a:p>
            <a:r>
              <a:rPr lang="pt-BR" dirty="0"/>
              <a:t>É necessário que também se </a:t>
            </a:r>
            <a:r>
              <a:rPr lang="pt-BR" b="1" dirty="0"/>
              <a:t>evite lidar com dinheiro na recepção</a:t>
            </a:r>
            <a:r>
              <a:rPr lang="pt-BR" dirty="0"/>
              <a:t>. Muitas vezes é na própria recepção que trabalhadores e frequentadores fazem doações  ou pagamentos de alguma atividade </a:t>
            </a:r>
            <a:r>
              <a:rPr lang="pt-BR" dirty="0" err="1"/>
              <a:t>beneficiente</a:t>
            </a:r>
            <a:r>
              <a:rPr lang="pt-BR" dirty="0"/>
              <a:t> promovida pela Instituição. Para as pessoas que chegam pela primeira vez o Centro Espírita, pode causar estranheza e interpretações equivocadas sobre o motivo do dinheiro.</a:t>
            </a:r>
          </a:p>
          <a:p>
            <a:endParaRPr lang="pt-BR" b="1" dirty="0"/>
          </a:p>
          <a:p>
            <a:endParaRPr lang="pt-BR" i="1" dirty="0"/>
          </a:p>
        </p:txBody>
      </p:sp>
      <p:pic>
        <p:nvPicPr>
          <p:cNvPr id="4" name="Picture 4" descr="Resultado de imagem para RECEPÇão e acolhimento na casa espirita">
            <a:extLst>
              <a:ext uri="{FF2B5EF4-FFF2-40B4-BE49-F238E27FC236}">
                <a16:creationId xmlns:a16="http://schemas.microsoft.com/office/drawing/2014/main" id="{A62736D1-9112-4FD2-AEFA-FF554A98B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048" y="-45616"/>
            <a:ext cx="1811066" cy="120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897B35B-F322-4F1B-B17C-18C8368F594B}"/>
              </a:ext>
            </a:extLst>
          </p:cNvPr>
          <p:cNvSpPr/>
          <p:nvPr/>
        </p:nvSpPr>
        <p:spPr>
          <a:xfrm>
            <a:off x="0" y="6334780"/>
            <a:ext cx="8943811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pt-BR" sz="2800" b="1" dirty="0"/>
              <a:t>RECEPÇÃO E ATENDIMENTO FRATERNO NA CASA ESPÍRITA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07815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9C0590-2026-4ACE-87EE-28A7DA794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595"/>
            <a:ext cx="10515600" cy="721553"/>
          </a:xfrm>
          <a:solidFill>
            <a:srgbClr val="FF0000"/>
          </a:solidFill>
        </p:spPr>
        <p:txBody>
          <a:bodyPr/>
          <a:lstStyle/>
          <a:p>
            <a:r>
              <a:rPr lang="pt-B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Ações desenvolvidas pela recepção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9662A-3D3A-484B-A527-491704E24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96" y="1033670"/>
            <a:ext cx="10770704" cy="5143293"/>
          </a:xfrm>
        </p:spPr>
        <p:txBody>
          <a:bodyPr>
            <a:normAutofit lnSpcReduction="10000"/>
          </a:bodyPr>
          <a:lstStyle/>
          <a:p>
            <a:r>
              <a:rPr lang="pt-BR" dirty="0"/>
              <a:t>   A acolhida desejável, em qualquer Instituição, é aquela que faz o acolhido se sentir bem à vontade.</a:t>
            </a:r>
          </a:p>
          <a:p>
            <a:r>
              <a:rPr lang="pt-BR" dirty="0"/>
              <a:t>    Na Casa Espírita, ainda se requer, os seguintes procedimentos em relação ao recepcionado:</a:t>
            </a:r>
          </a:p>
          <a:p>
            <a:r>
              <a:rPr lang="pt-BR" dirty="0"/>
              <a:t>a)  Cumprimentar e dar as boas-vindas, com formalidade afetuosa;</a:t>
            </a:r>
          </a:p>
          <a:p>
            <a:r>
              <a:rPr lang="pt-BR" dirty="0"/>
              <a:t>b)   Colocar-se à disposição para eventuais informações;</a:t>
            </a:r>
          </a:p>
          <a:p>
            <a:r>
              <a:rPr lang="pt-BR" dirty="0"/>
              <a:t>c)   Colocar aquele que chega à vontade, sem constrangê-lo</a:t>
            </a:r>
          </a:p>
          <a:p>
            <a:r>
              <a:rPr lang="pt-BR" dirty="0"/>
              <a:t>d)   Orientar sobre o funcionamento do Centro Espírita, disponibilizando os horários dos diversos tipos de atividades, cursos oferecidos e  grupos de estudos;</a:t>
            </a:r>
          </a:p>
          <a:p>
            <a:r>
              <a:rPr lang="pt-BR" sz="1700" b="1" dirty="0"/>
              <a:t>Federação Espírita Brasileira. Conselho Federativo Nacional. ORIENTAÇÃO PARA O ATENDIMENTO ESPIRITUAL NO CENTRO ESPIRITA~, capítulo 5, </a:t>
            </a:r>
            <a:r>
              <a:rPr lang="pt-BR" sz="1700" b="1" dirty="0" err="1"/>
              <a:t>pg</a:t>
            </a:r>
            <a:r>
              <a:rPr lang="pt-BR" sz="1700" b="1" dirty="0"/>
              <a:t> 28</a:t>
            </a:r>
          </a:p>
          <a:p>
            <a:endParaRPr lang="pt-BR" dirty="0"/>
          </a:p>
        </p:txBody>
      </p:sp>
      <p:pic>
        <p:nvPicPr>
          <p:cNvPr id="4" name="Picture 4" descr="Resultado de imagem para RECEPÇão e acolhimento na casa espirita">
            <a:extLst>
              <a:ext uri="{FF2B5EF4-FFF2-40B4-BE49-F238E27FC236}">
                <a16:creationId xmlns:a16="http://schemas.microsoft.com/office/drawing/2014/main" id="{E40153FD-1AF2-4602-B5FF-6EA11F6B9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234" y="3605316"/>
            <a:ext cx="2077766" cy="138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65D3900-D49C-46F7-8013-F4787C9E6C00}"/>
              </a:ext>
            </a:extLst>
          </p:cNvPr>
          <p:cNvSpPr/>
          <p:nvPr/>
        </p:nvSpPr>
        <p:spPr>
          <a:xfrm>
            <a:off x="0" y="6334780"/>
            <a:ext cx="8943811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pt-BR" sz="2800" b="1" dirty="0"/>
              <a:t>RECEPÇÃO E ATENDIMENTO FRATERNO NA CASA ESPÍRITA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314910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9C0590-2026-4ACE-87EE-28A7DA794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64"/>
            <a:ext cx="10515600" cy="567768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pt-B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Ações desenvolvidas pela recepção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9662A-3D3A-484B-A527-491704E24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96" y="897789"/>
            <a:ext cx="10770704" cy="5436991"/>
          </a:xfrm>
        </p:spPr>
        <p:txBody>
          <a:bodyPr>
            <a:normAutofit/>
          </a:bodyPr>
          <a:lstStyle/>
          <a:p>
            <a:r>
              <a:rPr lang="pt-BR" dirty="0"/>
              <a:t>e)    Responder dúvidas e indagações de maneira clara, objetiva, direta, concisa, imprimindo afetividade, naturalidade e segurança;</a:t>
            </a:r>
          </a:p>
          <a:p>
            <a:r>
              <a:rPr lang="pt-BR" dirty="0"/>
              <a:t>f)   Encaminhar o visitante à área desejada ou à pessoa que possa, de maneira mais específica, auxiliá-lo;</a:t>
            </a:r>
          </a:p>
          <a:p>
            <a:r>
              <a:rPr lang="pt-BR" dirty="0"/>
              <a:t>g)   Conduzir adequadamente aquele que se fizer inconveniente, caso ele possa prejudicar a reunião, observando nesse individuo um potencial necessitado de atendimento;</a:t>
            </a:r>
          </a:p>
          <a:p>
            <a:r>
              <a:rPr lang="pt-BR" dirty="0"/>
              <a:t>h)  Evitar qualquer gesto de reprovação que possa constranger o atendido, mesmo que a sua presença nos traga desconforto. Divulgar as atividades de atendimento fraterno, quando a busca for por orientação mais especifica ou complexa e estudos oferecidos.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D704221-871E-47D9-A3DA-40395FE8082F}"/>
              </a:ext>
            </a:extLst>
          </p:cNvPr>
          <p:cNvSpPr txBox="1"/>
          <p:nvPr/>
        </p:nvSpPr>
        <p:spPr>
          <a:xfrm>
            <a:off x="241063" y="5554244"/>
            <a:ext cx="8966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/>
              <a:t>Federação Espírita Brasileira. Conselho Federativo Nacional. ORIENTAÇÃO PARA O ATENDIMENTO ESPIRITUAL NO CENTRO ESPIRITA, capítulo 5, </a:t>
            </a:r>
            <a:r>
              <a:rPr lang="pt-BR" sz="1800" b="1" dirty="0" err="1"/>
              <a:t>pg</a:t>
            </a:r>
            <a:r>
              <a:rPr lang="pt-BR" sz="1800" b="1" dirty="0"/>
              <a:t> 28</a:t>
            </a:r>
          </a:p>
        </p:txBody>
      </p:sp>
      <p:pic>
        <p:nvPicPr>
          <p:cNvPr id="6" name="Picture 4" descr="Resultado de imagem para RECEPÇão e acolhimento na casa espirita">
            <a:extLst>
              <a:ext uri="{FF2B5EF4-FFF2-40B4-BE49-F238E27FC236}">
                <a16:creationId xmlns:a16="http://schemas.microsoft.com/office/drawing/2014/main" id="{D33B6624-9610-4CCB-8900-6DF19296E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544" y="5290451"/>
            <a:ext cx="2012939" cy="133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39158763-5E33-4F14-93A1-459AD3F463B7}"/>
              </a:ext>
            </a:extLst>
          </p:cNvPr>
          <p:cNvSpPr/>
          <p:nvPr/>
        </p:nvSpPr>
        <p:spPr>
          <a:xfrm>
            <a:off x="0" y="6334780"/>
            <a:ext cx="8943811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pt-BR" sz="2800" b="1" dirty="0"/>
              <a:t>RECEPÇÃO E ATENDIMENTO FRATERNO NA CASA ESPÍRITA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939842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DA4F76-7399-45F3-93AE-E276A856C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2154" y="0"/>
            <a:ext cx="5509846" cy="68580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endParaRPr lang="pt-BR" sz="4800" dirty="0"/>
          </a:p>
          <a:p>
            <a:pPr algn="ctr"/>
            <a:r>
              <a:rPr lang="pt-BR" sz="4800" dirty="0"/>
              <a:t>“ </a:t>
            </a:r>
            <a:r>
              <a:rPr lang="pt-BR" sz="6000" b="1" dirty="0"/>
              <a:t>O AMOR NÃO MORA NAS PALAVRAS,</a:t>
            </a:r>
          </a:p>
          <a:p>
            <a:pPr marL="0" indent="0" algn="ctr">
              <a:buNone/>
            </a:pPr>
            <a:r>
              <a:rPr lang="pt-BR" sz="6000" b="1" dirty="0"/>
              <a:t>    O AMOR MORA NAS ATITUDES.”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DDB53F5-8F00-4508-B168-5CDA2C69E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974"/>
            <a:ext cx="6633838" cy="534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13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F510E0-E2A3-42C5-A1E6-9B12A3135B3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pt-BR" b="1" dirty="0"/>
              <a:t>Bibliografia</a:t>
            </a:r>
          </a:p>
        </p:txBody>
      </p:sp>
      <p:pic>
        <p:nvPicPr>
          <p:cNvPr id="13314" name="Picture 2" descr="Resultado de imagem para marlon reikdal dialogo fraterno">
            <a:extLst>
              <a:ext uri="{FF2B5EF4-FFF2-40B4-BE49-F238E27FC236}">
                <a16:creationId xmlns:a16="http://schemas.microsoft.com/office/drawing/2014/main" id="{892A5BAE-B2B8-4C08-ABF5-C763DBCD66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7" y="1466910"/>
            <a:ext cx="2865939" cy="286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esultado de imagem para livro a boa nova humberto de campos">
            <a:extLst>
              <a:ext uri="{FF2B5EF4-FFF2-40B4-BE49-F238E27FC236}">
                <a16:creationId xmlns:a16="http://schemas.microsoft.com/office/drawing/2014/main" id="{80FADCEC-53D2-42B8-9425-7B7E1FC07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409" y="3911150"/>
            <a:ext cx="1919947" cy="276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Resultado de imagem para livro jesus no lar neio lucio">
            <a:extLst>
              <a:ext uri="{FF2B5EF4-FFF2-40B4-BE49-F238E27FC236}">
                <a16:creationId xmlns:a16="http://schemas.microsoft.com/office/drawing/2014/main" id="{8B5319CE-E160-43BF-BB12-69A869308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390" y="2147888"/>
            <a:ext cx="2182766" cy="313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EC93C54-1BB8-4921-BC91-CF2D618BE9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782" y="2673564"/>
            <a:ext cx="1888203" cy="2761849"/>
          </a:xfrm>
          <a:prstGeom prst="rect">
            <a:avLst/>
          </a:prstGeom>
        </p:spPr>
      </p:pic>
      <p:pic>
        <p:nvPicPr>
          <p:cNvPr id="13324" name="Picture 12" descr="Resultado de imagem para livro Orientações ao Centro Espirita FEB">
            <a:extLst>
              <a:ext uri="{FF2B5EF4-FFF2-40B4-BE49-F238E27FC236}">
                <a16:creationId xmlns:a16="http://schemas.microsoft.com/office/drawing/2014/main" id="{D783BA82-6A84-47AE-859F-66FB7FCBB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151" y="3906877"/>
            <a:ext cx="2761849" cy="276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15C6146-4A27-4E5F-8AFA-46D318BBD1CD}"/>
              </a:ext>
            </a:extLst>
          </p:cNvPr>
          <p:cNvSpPr/>
          <p:nvPr/>
        </p:nvSpPr>
        <p:spPr>
          <a:xfrm>
            <a:off x="4179592" y="589446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/>
              <a:t>Alberto Ribeiro de Almeida- Apostila sobre </a:t>
            </a:r>
          </a:p>
          <a:p>
            <a:r>
              <a:rPr lang="pt-BR" b="1" dirty="0"/>
              <a:t>Atendimento Fraterno- União Espírita Paraense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147B24F-AEE8-4437-B757-4143D7BF66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5396" y="652422"/>
            <a:ext cx="1888202" cy="29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27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F510E0-E2A3-42C5-A1E6-9B12A3135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271"/>
            <a:ext cx="10515600" cy="79513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pt-BR" b="1" dirty="0"/>
              <a:t>RELEMBRANDO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DA4F76-7399-45F3-93AE-E276A856C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3193"/>
            <a:ext cx="10515600" cy="4003379"/>
          </a:xfrm>
        </p:spPr>
        <p:txBody>
          <a:bodyPr/>
          <a:lstStyle/>
          <a:p>
            <a:r>
              <a:rPr lang="pt-BR" dirty="0"/>
              <a:t>   </a:t>
            </a:r>
            <a:r>
              <a:rPr lang="pt-BR" sz="3200" dirty="0"/>
              <a:t>“O Atendimento Fraterno tem completa interdependência com relação a outras atividades da Casa Espírita e  por isso, necessita um olhar sistêmico.</a:t>
            </a:r>
          </a:p>
          <a:p>
            <a:r>
              <a:rPr lang="pt-BR" sz="3200" dirty="0"/>
              <a:t>   Essa perspectiva pressupõe que o todo é muito mais do que a simples soma das partes. Vamos além da noção de várias tarefas independentes num mesmo local....”</a:t>
            </a:r>
          </a:p>
          <a:p>
            <a:r>
              <a:rPr lang="pt-BR" dirty="0"/>
              <a:t>                                                         </a:t>
            </a:r>
            <a:r>
              <a:rPr lang="pt-BR" sz="1800" b="1" dirty="0">
                <a:solidFill>
                  <a:schemeClr val="accent1"/>
                </a:solidFill>
              </a:rPr>
              <a:t>Marlon </a:t>
            </a:r>
            <a:r>
              <a:rPr lang="pt-BR" sz="1800" b="1" dirty="0" err="1">
                <a:solidFill>
                  <a:schemeClr val="accent1"/>
                </a:solidFill>
              </a:rPr>
              <a:t>Reikdal</a:t>
            </a:r>
            <a:r>
              <a:rPr lang="pt-BR" sz="1800" b="1" dirty="0">
                <a:solidFill>
                  <a:schemeClr val="accent1"/>
                </a:solidFill>
              </a:rPr>
              <a:t> – Diálogo Fraterno- Ética e Técnica </a:t>
            </a:r>
            <a:r>
              <a:rPr lang="pt-BR" sz="1800" b="1" dirty="0" err="1">
                <a:solidFill>
                  <a:schemeClr val="accent1"/>
                </a:solidFill>
              </a:rPr>
              <a:t>Cap</a:t>
            </a:r>
            <a:r>
              <a:rPr lang="pt-BR" sz="1800" b="1" dirty="0">
                <a:solidFill>
                  <a:schemeClr val="accent1"/>
                </a:solidFill>
              </a:rPr>
              <a:t> 4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306330F-80B9-4CAE-B2F5-566ECE1C4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791" y="4930694"/>
            <a:ext cx="4048095" cy="269466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E39754B-A20E-4636-87CC-44278D14957A}"/>
              </a:ext>
            </a:extLst>
          </p:cNvPr>
          <p:cNvSpPr/>
          <p:nvPr/>
        </p:nvSpPr>
        <p:spPr>
          <a:xfrm>
            <a:off x="225287" y="5754807"/>
            <a:ext cx="7918618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pt-BR" sz="2800" b="1" dirty="0"/>
              <a:t>RECEPÇÃO E DIÁLOGO FRATERNO NA CASA ESPÍRITA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367986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F510E0-E2A3-42C5-A1E6-9B12A3135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271"/>
            <a:ext cx="10515600" cy="79513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pt-BR" b="1" dirty="0"/>
              <a:t>ATENDIMENTO FRATERNO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DA4F76-7399-45F3-93AE-E276A856C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3193"/>
            <a:ext cx="10515600" cy="4003379"/>
          </a:xfrm>
        </p:spPr>
        <p:txBody>
          <a:bodyPr/>
          <a:lstStyle/>
          <a:p>
            <a:endParaRPr lang="pt-BR" dirty="0"/>
          </a:p>
          <a:p>
            <a:r>
              <a:rPr lang="pt-BR" dirty="0"/>
              <a:t>NA RECEPÇÃO.</a:t>
            </a:r>
          </a:p>
          <a:p>
            <a:r>
              <a:rPr lang="pt-BR" dirty="0"/>
              <a:t>NO ACOLHIMENTO</a:t>
            </a:r>
          </a:p>
          <a:p>
            <a:r>
              <a:rPr lang="pt-BR" dirty="0"/>
              <a:t>NO DIÁLOGO</a:t>
            </a:r>
          </a:p>
          <a:p>
            <a:r>
              <a:rPr lang="pt-BR" dirty="0"/>
              <a:t>NO TRATAMENTO ESPIRITUAL</a:t>
            </a:r>
          </a:p>
          <a:p>
            <a:r>
              <a:rPr lang="pt-BR" dirty="0"/>
              <a:t> NO PASSE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306330F-80B9-4CAE-B2F5-566ECE1C4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835" y="3060141"/>
            <a:ext cx="4048095" cy="269466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E39754B-A20E-4636-87CC-44278D14957A}"/>
              </a:ext>
            </a:extLst>
          </p:cNvPr>
          <p:cNvSpPr/>
          <p:nvPr/>
        </p:nvSpPr>
        <p:spPr>
          <a:xfrm>
            <a:off x="1073426" y="6099364"/>
            <a:ext cx="8799443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pt-BR" sz="2800" b="1" dirty="0"/>
              <a:t>RECEPÇÃO E ATENDIMENTO FRATERNO NA CASA ESPÍRITA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169200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sultado de imagem para RECEPÇão e acolhimento na casa espirita">
            <a:extLst>
              <a:ext uri="{FF2B5EF4-FFF2-40B4-BE49-F238E27FC236}">
                <a16:creationId xmlns:a16="http://schemas.microsoft.com/office/drawing/2014/main" id="{7D74B0E4-7770-4421-9DB5-2E5EA9C95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734" y="5788"/>
            <a:ext cx="2743426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E54EC41-2500-473A-B242-E0440B52951A}"/>
              </a:ext>
            </a:extLst>
          </p:cNvPr>
          <p:cNvSpPr/>
          <p:nvPr/>
        </p:nvSpPr>
        <p:spPr>
          <a:xfrm>
            <a:off x="286840" y="311705"/>
            <a:ext cx="8139708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pt-BR" sz="2800" b="1" dirty="0"/>
              <a:t>RECEPÇÃO E DIÁLOGO FRATERNO NA CASA ESPÍRITA</a:t>
            </a:r>
            <a:endParaRPr lang="pt-BR" sz="2800" dirty="0"/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62AF9817-D5D6-4E08-812D-F5BFDA01D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840" y="1399057"/>
            <a:ext cx="11066960" cy="5453155"/>
          </a:xfrm>
        </p:spPr>
        <p:txBody>
          <a:bodyPr>
            <a:normAutofit lnSpcReduction="10000"/>
          </a:bodyPr>
          <a:lstStyle/>
          <a:p>
            <a:r>
              <a:rPr lang="pt-BR" b="1" dirty="0"/>
              <a:t>CONCEITO</a:t>
            </a:r>
          </a:p>
          <a:p>
            <a:r>
              <a:rPr lang="pt-BR" sz="3200" dirty="0"/>
              <a:t>   Recepção é o ato, efeito ou maneira de receber e saber receber pessoas. É um recurso, entre os demais oferecidos pela Casa Espírita, que recebe e encaminha pessoas ( inicial e continuamente) caracterizado, essencialmente, pela Fraternidade, cujo efeito será o de propiciar a sensação do conforto, confiança aos que chegam pela primeira vez e aos participantes e trabalhadores que transitam recebendo os demais recursos do Atendimento Espiritual.</a:t>
            </a:r>
          </a:p>
          <a:p>
            <a:endParaRPr lang="pt-BR" dirty="0"/>
          </a:p>
          <a:p>
            <a:pPr marL="0" indent="0" algn="just">
              <a:buNone/>
            </a:pPr>
            <a:r>
              <a:rPr lang="pt-BR" dirty="0"/>
              <a:t>                                                                                     </a:t>
            </a:r>
            <a:r>
              <a:rPr lang="pt-BR" sz="1600" b="1" dirty="0">
                <a:solidFill>
                  <a:schemeClr val="accent1"/>
                </a:solidFill>
              </a:rPr>
              <a:t>Alberto Ribeiro de Almeida- Apostila sobre </a:t>
            </a:r>
          </a:p>
          <a:p>
            <a:pPr marL="0" indent="0" algn="just">
              <a:buNone/>
            </a:pPr>
            <a:r>
              <a:rPr lang="pt-BR" sz="1600" b="1" dirty="0">
                <a:solidFill>
                  <a:schemeClr val="accent1"/>
                </a:solidFill>
              </a:rPr>
              <a:t>                                                                                                                                                 Atendimento Fraterno- União Espírita Paraense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2388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F510E0-E2A3-42C5-A1E6-9B12A3135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178"/>
            <a:ext cx="10515600" cy="1159177"/>
          </a:xfrm>
          <a:solidFill>
            <a:srgbClr val="FF0000"/>
          </a:solidFill>
        </p:spPr>
        <p:txBody>
          <a:bodyPr/>
          <a:lstStyle/>
          <a:p>
            <a:r>
              <a:rPr lang="pt-BR" b="1" dirty="0"/>
              <a:t>PORTA DE ENTRADA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9A1AC64-6308-4059-A7F3-4F1CF00AEF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8570" y="1468396"/>
            <a:ext cx="5070551" cy="320962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28F74B3-92E0-4DE8-973F-5B0B3459C9D0}"/>
              </a:ext>
            </a:extLst>
          </p:cNvPr>
          <p:cNvSpPr/>
          <p:nvPr/>
        </p:nvSpPr>
        <p:spPr>
          <a:xfrm>
            <a:off x="688500" y="6242500"/>
            <a:ext cx="8137447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pt-BR" sz="2800" b="1" dirty="0"/>
              <a:t>RECEPÇÃO E  DIÁLOGO FRATERNO NA CASA ESPÍRITA</a:t>
            </a:r>
            <a:endParaRPr lang="pt-BR" sz="2800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F199913E-8045-4534-8322-3479B8712B74}"/>
              </a:ext>
            </a:extLst>
          </p:cNvPr>
          <p:cNvSpPr/>
          <p:nvPr/>
        </p:nvSpPr>
        <p:spPr>
          <a:xfrm>
            <a:off x="212036" y="1126434"/>
            <a:ext cx="6983894" cy="4518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dirty="0"/>
              <a:t>A recepção é a porta de entrada da Instituição. Todas as pessoas que desejam adentrar a nossa Casa precisam ser vistas, identificadas e acolhidas de alguma forma. Por isso, esse setor deve estar presente em todos os dias que mantemos as portas abertas.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Marlon </a:t>
            </a:r>
            <a:r>
              <a:rPr lang="pt-BR" b="1" dirty="0" err="1">
                <a:solidFill>
                  <a:schemeClr val="tx1"/>
                </a:solidFill>
              </a:rPr>
              <a:t>Reikdal</a:t>
            </a:r>
            <a:r>
              <a:rPr lang="pt-BR" b="1" dirty="0">
                <a:solidFill>
                  <a:schemeClr val="tx1"/>
                </a:solidFill>
              </a:rPr>
              <a:t> – Diálogo Fraterno- Ética e Técnica Cap 4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7532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ria Madalena encontra a si mesma ao encontrar Jesus">
            <a:extLst>
              <a:ext uri="{FF2B5EF4-FFF2-40B4-BE49-F238E27FC236}">
                <a16:creationId xmlns:a16="http://schemas.microsoft.com/office/drawing/2014/main" id="{A861CD97-CF8F-498C-A7F9-83D848BE5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39" y="279400"/>
            <a:ext cx="1225213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A0F1BBB-A0C1-408C-9D9E-86F5F138B42D}"/>
              </a:ext>
            </a:extLst>
          </p:cNvPr>
          <p:cNvSpPr txBox="1"/>
          <p:nvPr/>
        </p:nvSpPr>
        <p:spPr>
          <a:xfrm>
            <a:off x="1480457" y="6396335"/>
            <a:ext cx="7939314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pt-BR" sz="2400" b="1" dirty="0"/>
              <a:t>RECEPÇÃO E ATENDIMENTO FRATERNO NA CASA ESPÍRITA</a:t>
            </a:r>
            <a:endParaRPr lang="pt-BR" sz="2400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BDD295C2-4969-4A4E-A026-12099814CB9E}"/>
              </a:ext>
            </a:extLst>
          </p:cNvPr>
          <p:cNvSpPr/>
          <p:nvPr/>
        </p:nvSpPr>
        <p:spPr>
          <a:xfrm>
            <a:off x="8115300" y="279400"/>
            <a:ext cx="3867150" cy="5873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“</a:t>
            </a:r>
            <a:r>
              <a:rPr lang="pt-BR" sz="2800" dirty="0"/>
              <a:t>QUEM OUVE COM O CORAÇÃO, RESPONDE   IGUALMENTE COM O CORAÇÃO, SEM NECESSIDADE DE  ARTICULAR PALAVRA ALGUMA....”</a:t>
            </a:r>
          </a:p>
        </p:txBody>
      </p:sp>
    </p:spTree>
    <p:extLst>
      <p:ext uri="{BB962C8B-B14F-4D97-AF65-F5344CB8AC3E}">
        <p14:creationId xmlns:p14="http://schemas.microsoft.com/office/powerpoint/2010/main" val="1323925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F510E0-E2A3-42C5-A1E6-9B12A3135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1" y="1"/>
            <a:ext cx="10515600" cy="795130"/>
          </a:xfrm>
          <a:solidFill>
            <a:srgbClr val="FF0000"/>
          </a:solidFill>
        </p:spPr>
        <p:txBody>
          <a:bodyPr/>
          <a:lstStyle/>
          <a:p>
            <a:r>
              <a:rPr lang="pt-BR" b="1" dirty="0"/>
              <a:t>INTRODUÇÃO EVANGÉLICA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DA4F76-7399-45F3-93AE-E276A856C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2" y="576775"/>
            <a:ext cx="11622157" cy="6281223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b="1" dirty="0">
                <a:solidFill>
                  <a:schemeClr val="accent1"/>
                </a:solidFill>
              </a:rPr>
              <a:t>Do livro ¨Jesus no Lar “, pelo Espirito Néio Lúcio, psicografia, Francisco Candido Xavier, mensagem nº 30  A regra de ajudar.</a:t>
            </a:r>
          </a:p>
          <a:p>
            <a:r>
              <a:rPr lang="pt-BR" sz="3200" dirty="0"/>
              <a:t>“João Evangelista, no auge da curiosidade juvenil, compreendendo que se achava á frente de novos métodos de viver, tal a grandeza com que o Evangelho transparecia dos ensinamentos do Senhor, perguntou a Jesus :- Qual a maneira mais digna de se portar o aprendiz, diante do próximo, no sentido de ajudar os semelhantes, ao que o AMIGO DIVINO respondeu, com voz clara e firme :-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2A5B900-F5EA-47F6-A63A-26733DC5D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4503" y="4884527"/>
            <a:ext cx="4048095" cy="269466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A981BB3-BE72-4FCD-A180-73496883F437}"/>
              </a:ext>
            </a:extLst>
          </p:cNvPr>
          <p:cNvSpPr/>
          <p:nvPr/>
        </p:nvSpPr>
        <p:spPr>
          <a:xfrm>
            <a:off x="265042" y="6231860"/>
            <a:ext cx="8931981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pt-BR" sz="2800" b="1" dirty="0"/>
              <a:t>RECEPÇÃO E ATENDIMENTO FRATERNO NA CASA ESPÍRITA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502705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3393</TotalTime>
  <Words>2445</Words>
  <Application>Microsoft Office PowerPoint</Application>
  <PresentationFormat>Widescreen</PresentationFormat>
  <Paragraphs>190</Paragraphs>
  <Slides>36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RECEPÇÃO E DIÁLOGO FRATERNO NA CASA ESPÍRITA</vt:lpstr>
      <vt:lpstr>CONSIDERAÇÕES INICIAIS</vt:lpstr>
      <vt:lpstr>RELEMBRANDO</vt:lpstr>
      <vt:lpstr>ATENDIMENTO FRATERNO</vt:lpstr>
      <vt:lpstr>Apresentação do PowerPoint</vt:lpstr>
      <vt:lpstr>PORTA DE ENTRADA</vt:lpstr>
      <vt:lpstr>Apresentação do PowerPoint</vt:lpstr>
      <vt:lpstr>INTRODUÇÃO EVANGÉLICA</vt:lpstr>
      <vt:lpstr>Apresentação do PowerPoint</vt:lpstr>
      <vt:lpstr>Características das pessoas que procuram o Centro Espírita</vt:lpstr>
      <vt:lpstr> Características das pessoas que procuram o Centro Espírita                                            </vt:lpstr>
      <vt:lpstr>Recepcionando</vt:lpstr>
      <vt:lpstr>Participantes e características desejáveis do recepcionista</vt:lpstr>
      <vt:lpstr>Participantes e características desejáveis do recepcionista</vt:lpstr>
      <vt:lpstr>Fundamentos da recepção no Centro Espírita</vt:lpstr>
      <vt:lpstr>Fundamentos da recepção no Centro Espírita</vt:lpstr>
      <vt:lpstr>Fundamentos da recepção no Centro Espírita</vt:lpstr>
      <vt:lpstr>Apresentação do PowerPoint</vt:lpstr>
      <vt:lpstr>Apresentação do PowerPoint</vt:lpstr>
      <vt:lpstr>Apresentação do PowerPoint</vt:lpstr>
      <vt:lpstr>RECEPÇÃO E ATENDIMENTO FRATERNO NA CASA ESPÍRITA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Qualidade no Atendimento</vt:lpstr>
      <vt:lpstr>Desenvolvimento da Atividade</vt:lpstr>
      <vt:lpstr>Desenvolvimento da Atividade</vt:lpstr>
      <vt:lpstr>Ações desenvolvidas pela recepção</vt:lpstr>
      <vt:lpstr>Ações desenvolvidas pela recepção</vt:lpstr>
      <vt:lpstr>Apresentação do PowerPoint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Márcia</dc:creator>
  <cp:lastModifiedBy>Márcia</cp:lastModifiedBy>
  <cp:revision>77</cp:revision>
  <dcterms:created xsi:type="dcterms:W3CDTF">2021-05-20T22:27:12Z</dcterms:created>
  <dcterms:modified xsi:type="dcterms:W3CDTF">2021-06-12T22:50:05Z</dcterms:modified>
</cp:coreProperties>
</file>